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13"/>
  </p:notesMasterIdLst>
  <p:handoutMasterIdLst>
    <p:handoutMasterId r:id="rId14"/>
  </p:handoutMasterIdLst>
  <p:sldIdLst>
    <p:sldId id="2147477588" r:id="rId2"/>
    <p:sldId id="260" r:id="rId3"/>
    <p:sldId id="2147483322" r:id="rId4"/>
    <p:sldId id="2147483325" r:id="rId5"/>
    <p:sldId id="2147483326" r:id="rId6"/>
    <p:sldId id="2147483328" r:id="rId7"/>
    <p:sldId id="2147483329" r:id="rId8"/>
    <p:sldId id="2147483330" r:id="rId9"/>
    <p:sldId id="2147483331" r:id="rId10"/>
    <p:sldId id="2147483332" r:id="rId11"/>
    <p:sldId id="9902" r:id="rId12"/>
  </p:sldIdLst>
  <p:sldSz cx="12192000" cy="6858000"/>
  <p:notesSz cx="6858000" cy="9144000"/>
  <p:embeddedFontLst>
    <p:embeddedFont>
      <p:font typeface="Amazon Ember" panose="020B0603020204020204" pitchFamily="34" charset="0"/>
      <p:regular r:id="rId15"/>
      <p:bold r:id="rId16"/>
      <p:italic r:id="rId17"/>
      <p:boldItalic r:id="rId18"/>
    </p:embeddedFont>
    <p:embeddedFont>
      <p:font typeface="Amazon Ember Display" panose="020B0603020204020204" pitchFamily="34" charset="0"/>
      <p:regular r:id="rId19"/>
      <p:bold r:id="rId20"/>
      <p:italic r:id="rId21"/>
      <p:boldItalic r:id="rId22"/>
    </p:embeddedFont>
    <p:embeddedFont>
      <p:font typeface="Amazon Ember Regular" panose="020B0603020204020204" pitchFamily="34" charset="0"/>
      <p:regular r:id="rId23"/>
      <p:bold r:id="rId24"/>
      <p:italic r:id="rId25"/>
      <p:boldItalic r:id="rId26"/>
    </p:embeddedFont>
    <p:embeddedFont>
      <p:font typeface="Lucida Console" panose="020B0609040504020204" pitchFamily="49"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yden, Shannon" initials="DS" lastIdx="1" clrIdx="0">
    <p:extLst>
      <p:ext uri="{19B8F6BF-5375-455C-9EA6-DF929625EA0E}">
        <p15:presenceInfo xmlns:p15="http://schemas.microsoft.com/office/powerpoint/2012/main" userId="S-1-5-21-1407069837-2091007605-538272213-39364416" providerId="AD"/>
      </p:ext>
    </p:extLst>
  </p:cmAuthor>
  <p:cmAuthor id="2" name="Strom, Hilary" initials="SH" lastIdx="1" clrIdx="1">
    <p:extLst>
      <p:ext uri="{19B8F6BF-5375-455C-9EA6-DF929625EA0E}">
        <p15:presenceInfo xmlns:p15="http://schemas.microsoft.com/office/powerpoint/2012/main" userId="S-1-5-21-1407069837-2091007605-538272213-413045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14" autoAdjust="0"/>
    <p:restoredTop sz="63946" autoAdjust="0"/>
  </p:normalViewPr>
  <p:slideViewPr>
    <p:cSldViewPr snapToGrid="0">
      <p:cViewPr varScale="1">
        <p:scale>
          <a:sx n="79" d="100"/>
          <a:sy n="79" d="100"/>
        </p:scale>
        <p:origin x="1832" y="200"/>
      </p:cViewPr>
      <p:guideLst/>
    </p:cSldViewPr>
  </p:slideViewPr>
  <p:notesTextViewPr>
    <p:cViewPr>
      <p:scale>
        <a:sx n="1" d="1"/>
        <a:sy n="1" d="1"/>
      </p:scale>
      <p:origin x="0" y="0"/>
    </p:cViewPr>
  </p:notesTextViewPr>
  <p:notesViewPr>
    <p:cSldViewPr snapToGrid="0" showGuides="1">
      <p:cViewPr varScale="1">
        <p:scale>
          <a:sx n="95" d="100"/>
          <a:sy n="95" d="100"/>
        </p:scale>
        <p:origin x="2512"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latinLnBrk="0"/>
            <a:r>
              <a:rPr lang="en-US" sz="1200" b="0" i="0" kern="1200" dirty="0">
                <a:solidFill>
                  <a:schemeClr val="tx1"/>
                </a:solidFill>
                <a:effectLst/>
                <a:latin typeface="+mn-lt"/>
                <a:ea typeface="+mn-ea"/>
                <a:cs typeface="+mn-cs"/>
              </a:rPr>
              <a:t>Let's start with what makes this different from traditional </a:t>
            </a:r>
            <a:r>
              <a:rPr lang="en-US" sz="1200" b="0" i="0" kern="1200" dirty="0" err="1">
                <a:solidFill>
                  <a:schemeClr val="tx1"/>
                </a:solidFill>
                <a:effectLst/>
                <a:latin typeface="+mn-lt"/>
                <a:ea typeface="+mn-ea"/>
                <a:cs typeface="+mn-cs"/>
              </a:rPr>
              <a:t>ArgoCD</a:t>
            </a:r>
            <a:r>
              <a:rPr lang="en-US" sz="1200" b="0" i="0" kern="1200" dirty="0">
                <a:solidFill>
                  <a:schemeClr val="tx1"/>
                </a:solidFill>
                <a:effectLst/>
                <a:latin typeface="+mn-lt"/>
                <a:ea typeface="+mn-ea"/>
                <a:cs typeface="+mn-cs"/>
              </a:rPr>
              <a:t> deployments. AWS has introduced a fully managed </a:t>
            </a:r>
            <a:r>
              <a:rPr lang="en-US" sz="1200" b="0" i="0" kern="1200" dirty="0" err="1">
                <a:solidFill>
                  <a:schemeClr val="tx1"/>
                </a:solidFill>
                <a:effectLst/>
                <a:latin typeface="+mn-lt"/>
                <a:ea typeface="+mn-ea"/>
                <a:cs typeface="+mn-cs"/>
              </a:rPr>
              <a:t>ArgoCD</a:t>
            </a:r>
            <a:r>
              <a:rPr lang="en-US" sz="1200" b="0" i="0" kern="1200" dirty="0">
                <a:solidFill>
                  <a:schemeClr val="tx1"/>
                </a:solidFill>
                <a:effectLst/>
                <a:latin typeface="+mn-lt"/>
                <a:ea typeface="+mn-ea"/>
                <a:cs typeface="+mn-cs"/>
              </a:rPr>
              <a:t> capability that fundamentally changes how we approach </a:t>
            </a:r>
            <a:r>
              <a:rPr lang="en-US" sz="1200" b="0" i="0" kern="1200" dirty="0" err="1">
                <a:solidFill>
                  <a:schemeClr val="tx1"/>
                </a:solidFill>
                <a:effectLst/>
                <a:latin typeface="+mn-lt"/>
                <a:ea typeface="+mn-ea"/>
                <a:cs typeface="+mn-cs"/>
              </a:rPr>
              <a:t>GitOps</a:t>
            </a:r>
            <a:r>
              <a:rPr lang="en-US" sz="1200" b="0" i="0" kern="1200" dirty="0">
                <a:solidFill>
                  <a:schemeClr val="tx1"/>
                </a:solidFill>
                <a:effectLst/>
                <a:latin typeface="+mn-lt"/>
                <a:ea typeface="+mn-ea"/>
                <a:cs typeface="+mn-cs"/>
              </a:rPr>
              <a:t>."</a:t>
            </a:r>
          </a:p>
          <a:p>
            <a:pPr latinLnBrk="0"/>
            <a:r>
              <a:rPr lang="en-US" sz="1200" b="1" i="0" kern="1200" dirty="0">
                <a:solidFill>
                  <a:schemeClr val="tx1"/>
                </a:solidFill>
                <a:effectLst/>
                <a:latin typeface="+mn-lt"/>
                <a:ea typeface="+mn-ea"/>
                <a:cs typeface="+mn-cs"/>
              </a:rPr>
              <a:t>Point 1: Fully Managed by AWS (60 seconds)</a:t>
            </a:r>
          </a:p>
          <a:p>
            <a:pPr latinLnBrk="0"/>
            <a:r>
              <a:rPr lang="en-US" sz="1200" b="0" i="0" kern="1200" dirty="0">
                <a:solidFill>
                  <a:schemeClr val="tx1"/>
                </a:solidFill>
                <a:effectLst/>
                <a:latin typeface="+mn-lt"/>
                <a:ea typeface="+mn-ea"/>
                <a:cs typeface="+mn-cs"/>
              </a:rPr>
              <a:t>"First, this is truly fully managed. Unlike self-hosted </a:t>
            </a:r>
            <a:r>
              <a:rPr lang="en-US" sz="1200" b="0" i="0" kern="1200" dirty="0" err="1">
                <a:solidFill>
                  <a:schemeClr val="tx1"/>
                </a:solidFill>
                <a:effectLst/>
                <a:latin typeface="+mn-lt"/>
                <a:ea typeface="+mn-ea"/>
                <a:cs typeface="+mn-cs"/>
              </a:rPr>
              <a:t>ArgoCD</a:t>
            </a:r>
            <a:r>
              <a:rPr lang="en-US" sz="1200" b="0" i="0" kern="1200" dirty="0">
                <a:solidFill>
                  <a:schemeClr val="tx1"/>
                </a:solidFill>
                <a:effectLst/>
                <a:latin typeface="+mn-lt"/>
                <a:ea typeface="+mn-ea"/>
                <a:cs typeface="+mn-cs"/>
              </a:rPr>
              <a:t> where you need to install, configure, and maintain the entire stack - the API server, repository server, application controller, Redis - AWS handles all of this for you. You simply enable the capability on your EKS cluster with a single Terraform resource or CLI command."</a:t>
            </a:r>
          </a:p>
          <a:p>
            <a:pPr latinLnBrk="0"/>
            <a:r>
              <a:rPr lang="en-US" sz="1200" b="1" i="0" kern="1200" dirty="0">
                <a:solidFill>
                  <a:schemeClr val="tx1"/>
                </a:solidFill>
                <a:effectLst/>
                <a:latin typeface="+mn-lt"/>
                <a:ea typeface="+mn-ea"/>
                <a:cs typeface="+mn-cs"/>
              </a:rPr>
              <a:t>Point 2: AWS Handles Operations (45 seconds)</a:t>
            </a:r>
          </a:p>
          <a:p>
            <a:pPr latinLnBrk="0"/>
            <a:r>
              <a:rPr lang="en-US" sz="1200" b="0" i="0" kern="1200" dirty="0">
                <a:solidFill>
                  <a:schemeClr val="tx1"/>
                </a:solidFill>
                <a:effectLst/>
                <a:latin typeface="+mn-lt"/>
                <a:ea typeface="+mn-ea"/>
                <a:cs typeface="+mn-cs"/>
              </a:rPr>
              <a:t>"AWS takes care of all the operational overhead. This means automatic scaling, security patching, high availability across multiple zones, and monitoring of the </a:t>
            </a:r>
            <a:r>
              <a:rPr lang="en-US" sz="1200" b="0" i="0" kern="1200" dirty="0" err="1">
                <a:solidFill>
                  <a:schemeClr val="tx1"/>
                </a:solidFill>
                <a:effectLst/>
                <a:latin typeface="+mn-lt"/>
                <a:ea typeface="+mn-ea"/>
                <a:cs typeface="+mn-cs"/>
              </a:rPr>
              <a:t>ArgoCD</a:t>
            </a:r>
            <a:r>
              <a:rPr lang="en-US" sz="1200" b="0" i="0" kern="1200" dirty="0">
                <a:solidFill>
                  <a:schemeClr val="tx1"/>
                </a:solidFill>
                <a:effectLst/>
                <a:latin typeface="+mn-lt"/>
                <a:ea typeface="+mn-ea"/>
                <a:cs typeface="+mn-cs"/>
              </a:rPr>
              <a:t> components."</a:t>
            </a:r>
          </a:p>
          <a:p>
            <a:pPr latinLnBrk="0"/>
            <a:r>
              <a:rPr lang="en-US" sz="1200" b="1" i="0" kern="1200" dirty="0">
                <a:solidFill>
                  <a:schemeClr val="tx1"/>
                </a:solidFill>
                <a:effectLst/>
                <a:latin typeface="+mn-lt"/>
                <a:ea typeface="+mn-ea"/>
                <a:cs typeface="+mn-cs"/>
              </a:rPr>
              <a:t>Point 3: Identity Center Integration (45 seconds)</a:t>
            </a:r>
          </a:p>
          <a:p>
            <a:pPr latinLnBrk="0"/>
            <a:r>
              <a:rPr lang="en-US" sz="1200" b="0" i="0" kern="1200" dirty="0">
                <a:solidFill>
                  <a:schemeClr val="tx1"/>
                </a:solidFill>
                <a:effectLst/>
                <a:latin typeface="+mn-lt"/>
                <a:ea typeface="+mn-ea"/>
                <a:cs typeface="+mn-cs"/>
              </a:rPr>
              <a:t>"What's particularly powerful is the native integration with AWS Identity Center. You can configure Identity Center with external Identity Provider like Okta, Ping, Active Directory etc. Your existing SSO setup, user groups, and permissions automatically work with </a:t>
            </a:r>
            <a:r>
              <a:rPr lang="en-US" sz="1200" b="0" i="0" kern="1200" dirty="0" err="1">
                <a:solidFill>
                  <a:schemeClr val="tx1"/>
                </a:solidFill>
                <a:effectLst/>
                <a:latin typeface="+mn-lt"/>
                <a:ea typeface="+mn-ea"/>
                <a:cs typeface="+mn-cs"/>
              </a:rPr>
              <a:t>ArgoCD</a:t>
            </a:r>
            <a:r>
              <a:rPr lang="en-US" sz="1200" b="0" i="0" kern="1200" dirty="0">
                <a:solidFill>
                  <a:schemeClr val="tx1"/>
                </a:solidFill>
                <a:effectLst/>
                <a:latin typeface="+mn-lt"/>
                <a:ea typeface="+mn-ea"/>
                <a:cs typeface="+mn-cs"/>
              </a:rPr>
              <a:t>. </a:t>
            </a:r>
          </a:p>
          <a:p>
            <a:pPr latinLnBrk="0"/>
            <a:r>
              <a:rPr lang="en-US" sz="1200" b="1" i="0" kern="1200" dirty="0">
                <a:solidFill>
                  <a:schemeClr val="tx1"/>
                </a:solidFill>
                <a:effectLst/>
                <a:latin typeface="+mn-lt"/>
                <a:ea typeface="+mn-ea"/>
                <a:cs typeface="+mn-cs"/>
              </a:rPr>
              <a:t>Point 4: Focus on Applications (30 seconds)</a:t>
            </a:r>
          </a:p>
          <a:p>
            <a:pPr latinLnBrk="0"/>
            <a:r>
              <a:rPr lang="en-US" sz="1200" b="0" i="0" kern="1200" dirty="0">
                <a:solidFill>
                  <a:schemeClr val="tx1"/>
                </a:solidFill>
                <a:effectLst/>
                <a:latin typeface="+mn-lt"/>
                <a:ea typeface="+mn-ea"/>
                <a:cs typeface="+mn-cs"/>
              </a:rPr>
              <a:t>"This shift means your platform teams can focus on what matters - building self-service capabilities for developers and delivering business value, rather than troubleshooting </a:t>
            </a:r>
            <a:r>
              <a:rPr lang="en-US" sz="1200" b="0" i="0" kern="1200" dirty="0" err="1">
                <a:solidFill>
                  <a:schemeClr val="tx1"/>
                </a:solidFill>
                <a:effectLst/>
                <a:latin typeface="+mn-lt"/>
                <a:ea typeface="+mn-ea"/>
                <a:cs typeface="+mn-cs"/>
              </a:rPr>
              <a:t>ArgoCD</a:t>
            </a:r>
            <a:r>
              <a:rPr lang="en-US" sz="1200" b="0" i="0" kern="1200" dirty="0">
                <a:solidFill>
                  <a:schemeClr val="tx1"/>
                </a:solidFill>
                <a:effectLst/>
                <a:latin typeface="+mn-lt"/>
                <a:ea typeface="+mn-ea"/>
                <a:cs typeface="+mn-cs"/>
              </a:rPr>
              <a:t> infrastructure"</a:t>
            </a:r>
          </a:p>
          <a:p>
            <a:br>
              <a:rPr lang="en-US" dirty="0"/>
            </a:b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3</a:t>
            </a:fld>
            <a:endParaRPr lang="en-US"/>
          </a:p>
        </p:txBody>
      </p:sp>
    </p:spTree>
    <p:extLst>
      <p:ext uri="{BB962C8B-B14F-4D97-AF65-F5344CB8AC3E}">
        <p14:creationId xmlns:p14="http://schemas.microsoft.com/office/powerpoint/2010/main" val="3897935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most common pain points we hear from customers is developer friction. Developers are blocked, waiting for another team to handle requests.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a:t>
            </a:r>
          </a:p>
          <a:p>
            <a:pPr latinLnBrk="0"/>
            <a:r>
              <a:rPr lang="en-US" sz="1200" b="1" i="0" kern="1200" dirty="0">
                <a:solidFill>
                  <a:schemeClr val="tx1"/>
                </a:solidFill>
                <a:effectLst/>
                <a:latin typeface="+mn-lt"/>
                <a:ea typeface="+mn-ea"/>
                <a:cs typeface="+mn-cs"/>
              </a:rPr>
              <a:t>Environment Provisioning: </a:t>
            </a:r>
            <a:r>
              <a:rPr lang="en-US" sz="1200" b="0" i="0" kern="1200" dirty="0">
                <a:solidFill>
                  <a:schemeClr val="tx1"/>
                </a:solidFill>
                <a:effectLst/>
                <a:latin typeface="+mn-lt"/>
                <a:ea typeface="+mn-ea"/>
                <a:cs typeface="+mn-cs"/>
              </a:rPr>
              <a:t>First, provisioning new environments. A developer needs a staging environment to test their feature. They submit a ticket, wait 2-3 days for approval and provisioning. Meanwhile, they're either blocked or working on something else, losing context on their original task.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 Production Deployments: </a:t>
            </a:r>
            <a:r>
              <a:rPr lang="en-US" sz="1200" b="0" i="0" kern="1200" dirty="0">
                <a:solidFill>
                  <a:schemeClr val="tx1"/>
                </a:solidFill>
                <a:effectLst/>
                <a:latin typeface="+mn-lt"/>
                <a:ea typeface="+mn-ea"/>
                <a:cs typeface="+mn-cs"/>
              </a:rPr>
              <a:t>"Then there's production deployments. Even with CI/CD pipelines, the final deployment often requires another team involvement. Developers submit deployment requests, wait for maintenance windows, and if something goes wrong, they're dependent on the another team to troubleshoot. </a:t>
            </a:r>
          </a:p>
          <a:p>
            <a:pPr latinLnBrk="0"/>
            <a:endParaRPr lang="en-US" sz="1200" b="0" i="0" kern="1200" dirty="0">
              <a:solidFill>
                <a:schemeClr val="tx1"/>
              </a:solidFill>
              <a:effectLst/>
              <a:latin typeface="+mn-lt"/>
              <a:ea typeface="+mn-ea"/>
              <a:cs typeface="+mn-cs"/>
            </a:endParaRPr>
          </a:p>
          <a:p>
            <a:pPr latinLnBrk="0"/>
            <a:r>
              <a:rPr lang="en-US" sz="1200" b="1" i="0" kern="1200" dirty="0">
                <a:solidFill>
                  <a:schemeClr val="tx1"/>
                </a:solidFill>
                <a:effectLst/>
                <a:latin typeface="+mn-lt"/>
                <a:ea typeface="+mn-ea"/>
                <a:cs typeface="+mn-cs"/>
              </a:rPr>
              <a:t>The Business Impact </a:t>
            </a:r>
            <a:r>
              <a:rPr lang="en-US" sz="1200" b="0" i="0" kern="1200" dirty="0">
                <a:solidFill>
                  <a:schemeClr val="tx1"/>
                </a:solidFill>
                <a:effectLst/>
                <a:latin typeface="+mn-lt"/>
                <a:ea typeface="+mn-ea"/>
                <a:cs typeface="+mn-cs"/>
              </a:rPr>
              <a:t>"The result? Platform teams are overwhelmed with tickets, developers are frustrated and unproductive, and your time-to-market suffers. </a:t>
            </a: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a:t>
            </a:fld>
            <a:endParaRPr lang="en-US"/>
          </a:p>
        </p:txBody>
      </p:sp>
    </p:spTree>
    <p:extLst>
      <p:ext uri="{BB962C8B-B14F-4D97-AF65-F5344CB8AC3E}">
        <p14:creationId xmlns:p14="http://schemas.microsoft.com/office/powerpoint/2010/main" val="38789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69C80-58FC-2165-B20B-AF793EE628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63A033-6594-8D95-7BC5-BB9816CBD2BD}"/>
              </a:ext>
            </a:extLst>
          </p:cNvPr>
          <p:cNvSpPr>
            <a:spLocks noGrp="1" noRot="1" noChangeAspect="1"/>
          </p:cNvSpPr>
          <p:nvPr>
            <p:ph type="sldImg"/>
          </p:nvPr>
        </p:nvSpPr>
        <p:spPr>
          <a:xfrm>
            <a:off x="438150" y="457200"/>
            <a:ext cx="5981700" cy="3363913"/>
          </a:xfrm>
        </p:spPr>
      </p:sp>
      <p:sp>
        <p:nvSpPr>
          <p:cNvPr id="3" name="Notes Placeholder 2">
            <a:extLst>
              <a:ext uri="{FF2B5EF4-FFF2-40B4-BE49-F238E27FC236}">
                <a16:creationId xmlns:a16="http://schemas.microsoft.com/office/drawing/2014/main" id="{67EA8A64-3436-DB65-BF94-3ACB71A6E390}"/>
              </a:ext>
            </a:extLst>
          </p:cNvPr>
          <p:cNvSpPr>
            <a:spLocks noGrp="1"/>
          </p:cNvSpPr>
          <p:nvPr>
            <p:ph type="body" idx="1"/>
          </p:nvPr>
        </p:nvSpPr>
        <p:spPr/>
        <p:txBody>
          <a:bodyPr/>
          <a:lstStyle/>
          <a:p>
            <a:pPr latinLnBrk="0"/>
            <a:r>
              <a:rPr lang="en-US" sz="1200" b="0" i="0" kern="1200" dirty="0">
                <a:solidFill>
                  <a:schemeClr val="tx1"/>
                </a:solidFill>
                <a:effectLst/>
                <a:latin typeface="+mn-lt"/>
                <a:ea typeface="+mn-ea"/>
                <a:cs typeface="+mn-cs"/>
              </a:rPr>
              <a:t>So how do we solve business challenges?</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Reduce Developer Friction:</a:t>
            </a:r>
            <a:r>
              <a:rPr lang="en-US" sz="1200" b="0" i="0" kern="1200" dirty="0">
                <a:solidFill>
                  <a:schemeClr val="tx1"/>
                </a:solidFill>
                <a:effectLst/>
                <a:latin typeface="+mn-lt"/>
                <a:ea typeface="+mn-ea"/>
                <a:cs typeface="+mn-cs"/>
              </a:rPr>
              <a:t> Enable self-service capabilities so developers can deploy without waiting for platform team tickets</a:t>
            </a:r>
          </a:p>
          <a:p>
            <a:pPr latinLnBrk="0"/>
            <a:r>
              <a:rPr lang="en-US" sz="1200" b="1" i="0" kern="1200" dirty="0">
                <a:solidFill>
                  <a:schemeClr val="tx1"/>
                </a:solidFill>
                <a:effectLst/>
                <a:latin typeface="+mn-lt"/>
                <a:ea typeface="+mn-ea"/>
                <a:cs typeface="+mn-cs"/>
              </a:rPr>
              <a:t>Accelerate Time-to-Market:</a:t>
            </a:r>
            <a:r>
              <a:rPr lang="en-US" sz="1200" b="0" i="0" kern="1200" dirty="0">
                <a:solidFill>
                  <a:schemeClr val="tx1"/>
                </a:solidFill>
                <a:effectLst/>
                <a:latin typeface="+mn-lt"/>
                <a:ea typeface="+mn-ea"/>
                <a:cs typeface="+mn-cs"/>
              </a:rPr>
              <a:t> Faster feature delivery through automated workflows that eliminate manual bottlenecks</a:t>
            </a:r>
          </a:p>
          <a:p>
            <a:pPr latinLnBrk="0"/>
            <a:r>
              <a:rPr lang="en-US" sz="1200" b="1" i="0" kern="1200" dirty="0">
                <a:solidFill>
                  <a:schemeClr val="tx1"/>
                </a:solidFill>
                <a:effectLst/>
                <a:latin typeface="+mn-lt"/>
                <a:ea typeface="+mn-ea"/>
                <a:cs typeface="+mn-cs"/>
              </a:rPr>
              <a:t>Improve Developer Experience:</a:t>
            </a:r>
            <a:r>
              <a:rPr lang="en-US" sz="1200" b="0" i="0" kern="1200" dirty="0">
                <a:solidFill>
                  <a:schemeClr val="tx1"/>
                </a:solidFill>
                <a:effectLst/>
                <a:latin typeface="+mn-lt"/>
                <a:ea typeface="+mn-ea"/>
                <a:cs typeface="+mn-cs"/>
              </a:rPr>
              <a:t> Consistent, reliable deployment processes across all environments</a:t>
            </a:r>
          </a:p>
          <a:p>
            <a:pPr latinLnBrk="0"/>
            <a:r>
              <a:rPr lang="en-US" sz="1200" b="1" i="0" kern="1200" dirty="0">
                <a:solidFill>
                  <a:schemeClr val="tx1"/>
                </a:solidFill>
                <a:effectLst/>
                <a:latin typeface="+mn-lt"/>
                <a:ea typeface="+mn-ea"/>
                <a:cs typeface="+mn-cs"/>
              </a:rPr>
              <a:t>Scale Platform Operations:</a:t>
            </a:r>
            <a:r>
              <a:rPr lang="en-US" sz="1200" b="0" i="0" kern="1200" dirty="0">
                <a:solidFill>
                  <a:schemeClr val="tx1"/>
                </a:solidFill>
                <a:effectLst/>
                <a:latin typeface="+mn-lt"/>
                <a:ea typeface="+mn-ea"/>
                <a:cs typeface="+mn-cs"/>
              </a:rPr>
              <a:t> Platform teams focus on building capabilities and automation, not handling repetitive tickets</a:t>
            </a:r>
          </a:p>
          <a:p>
            <a:pPr latinLnBrk="0"/>
            <a:r>
              <a:rPr lang="en-US" sz="1200" b="1" i="0" kern="1200" dirty="0">
                <a:solidFill>
                  <a:schemeClr val="tx1"/>
                </a:solidFill>
                <a:effectLst/>
                <a:latin typeface="+mn-lt"/>
                <a:ea typeface="+mn-ea"/>
                <a:cs typeface="+mn-cs"/>
              </a:rPr>
              <a:t>Enhance Security &amp; Compliance:</a:t>
            </a:r>
            <a:r>
              <a:rPr lang="en-US" sz="1200" b="0" i="0" kern="1200" dirty="0">
                <a:solidFill>
                  <a:schemeClr val="tx1"/>
                </a:solidFill>
                <a:effectLst/>
                <a:latin typeface="+mn-lt"/>
                <a:ea typeface="+mn-ea"/>
                <a:cs typeface="+mn-cs"/>
              </a:rPr>
              <a:t> Automated governance guardrails without sacrificing development speed</a:t>
            </a:r>
          </a:p>
          <a:p>
            <a:pPr latinLnBrk="0"/>
            <a:r>
              <a:rPr lang="en-US" sz="1200" b="1" i="0" kern="1200" dirty="0">
                <a:solidFill>
                  <a:schemeClr val="tx1"/>
                </a:solidFill>
                <a:effectLst/>
                <a:latin typeface="+mn-lt"/>
                <a:ea typeface="+mn-ea"/>
                <a:cs typeface="+mn-cs"/>
              </a:rPr>
              <a:t>Reduce Operational Overhead:</a:t>
            </a:r>
            <a:r>
              <a:rPr lang="en-US" sz="1200" b="0" i="0" kern="1200" dirty="0">
                <a:solidFill>
                  <a:schemeClr val="tx1"/>
                </a:solidFill>
                <a:effectLst/>
                <a:latin typeface="+mn-lt"/>
                <a:ea typeface="+mn-ea"/>
                <a:cs typeface="+mn-cs"/>
              </a:rPr>
              <a:t> Minimize manual processes and human error through </a:t>
            </a:r>
            <a:r>
              <a:rPr lang="en-US" sz="1200" b="0" i="0" kern="1200" dirty="0" err="1">
                <a:solidFill>
                  <a:schemeClr val="tx1"/>
                </a:solidFill>
                <a:effectLst/>
                <a:latin typeface="+mn-lt"/>
                <a:ea typeface="+mn-ea"/>
                <a:cs typeface="+mn-cs"/>
              </a:rPr>
              <a:t>GitOps</a:t>
            </a:r>
            <a:r>
              <a:rPr lang="en-US" sz="1200" b="0" i="0" kern="1200" dirty="0">
                <a:solidFill>
                  <a:schemeClr val="tx1"/>
                </a:solidFill>
                <a:effectLst/>
                <a:latin typeface="+mn-lt"/>
                <a:ea typeface="+mn-ea"/>
                <a:cs typeface="+mn-cs"/>
              </a:rPr>
              <a:t> automation</a:t>
            </a:r>
          </a:p>
        </p:txBody>
      </p:sp>
      <p:sp>
        <p:nvSpPr>
          <p:cNvPr id="4" name="Slide Number Placeholder 3">
            <a:extLst>
              <a:ext uri="{FF2B5EF4-FFF2-40B4-BE49-F238E27FC236}">
                <a16:creationId xmlns:a16="http://schemas.microsoft.com/office/drawing/2014/main" id="{6A42744E-359C-FF11-1536-3F49688E8F04}"/>
              </a:ext>
            </a:extLst>
          </p:cNvPr>
          <p:cNvSpPr>
            <a:spLocks noGrp="1"/>
          </p:cNvSpPr>
          <p:nvPr>
            <p:ph type="sldNum" sz="quarter" idx="5"/>
          </p:nvPr>
        </p:nvSpPr>
        <p:spPr/>
        <p:txBody>
          <a:bodyPr/>
          <a:lstStyle/>
          <a:p>
            <a:fld id="{A3D89E5F-BEEF-42A1-A57B-E5A736D51194}" type="slidenum">
              <a:rPr lang="en-US" smtClean="0"/>
              <a:pPr/>
              <a:t>5</a:t>
            </a:fld>
            <a:endParaRPr lang="en-US"/>
          </a:p>
        </p:txBody>
      </p:sp>
    </p:spTree>
    <p:extLst>
      <p:ext uri="{BB962C8B-B14F-4D97-AF65-F5344CB8AC3E}">
        <p14:creationId xmlns:p14="http://schemas.microsoft.com/office/powerpoint/2010/main" val="2177013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latinLnBrk="0"/>
            <a:r>
              <a:rPr lang="en-US" sz="1200" b="1" i="0" kern="1200" dirty="0">
                <a:solidFill>
                  <a:schemeClr val="tx1"/>
                </a:solidFill>
                <a:effectLst/>
                <a:latin typeface="+mn-lt"/>
                <a:ea typeface="+mn-ea"/>
                <a:cs typeface="+mn-cs"/>
              </a:rPr>
              <a:t>Hub Cluster:</a:t>
            </a:r>
            <a:r>
              <a:rPr lang="en-US" sz="1200" b="0" i="0" kern="1200" dirty="0">
                <a:solidFill>
                  <a:schemeClr val="tx1"/>
                </a:solidFill>
                <a:effectLst/>
                <a:latin typeface="+mn-lt"/>
                <a:ea typeface="+mn-ea"/>
                <a:cs typeface="+mn-cs"/>
              </a:rPr>
              <a:t> Where you create and manage </a:t>
            </a:r>
            <a:r>
              <a:rPr lang="en-US" sz="1200" b="0" i="0" kern="1200" dirty="0" err="1">
                <a:solidFill>
                  <a:schemeClr val="tx1"/>
                </a:solidFill>
                <a:effectLst/>
                <a:latin typeface="+mn-lt"/>
                <a:ea typeface="+mn-ea"/>
                <a:cs typeface="+mn-cs"/>
              </a:rPr>
              <a:t>ArgoCD</a:t>
            </a:r>
            <a:r>
              <a:rPr lang="en-US" sz="1200" b="0" i="0" kern="1200" dirty="0">
                <a:solidFill>
                  <a:schemeClr val="tx1"/>
                </a:solidFill>
                <a:effectLst/>
                <a:latin typeface="+mn-lt"/>
                <a:ea typeface="+mn-ea"/>
                <a:cs typeface="+mn-cs"/>
              </a:rPr>
              <a:t> resources - Applications, </a:t>
            </a:r>
            <a:r>
              <a:rPr lang="en-US" sz="1200" b="0" i="0" kern="1200" dirty="0" err="1">
                <a:solidFill>
                  <a:schemeClr val="tx1"/>
                </a:solidFill>
                <a:effectLst/>
                <a:latin typeface="+mn-lt"/>
                <a:ea typeface="+mn-ea"/>
                <a:cs typeface="+mn-cs"/>
              </a:rPr>
              <a:t>ApplicationSets</a:t>
            </a:r>
            <a:r>
              <a:rPr lang="en-US" sz="1200" b="0" i="0" kern="1200" dirty="0">
                <a:solidFill>
                  <a:schemeClr val="tx1"/>
                </a:solidFill>
                <a:effectLst/>
                <a:latin typeface="+mn-lt"/>
                <a:ea typeface="+mn-ea"/>
                <a:cs typeface="+mn-cs"/>
              </a:rPr>
              <a:t>, and Projects. The actual </a:t>
            </a:r>
            <a:r>
              <a:rPr lang="en-US" sz="1200" b="0" i="0" kern="1200" dirty="0" err="1">
                <a:solidFill>
                  <a:schemeClr val="tx1"/>
                </a:solidFill>
                <a:effectLst/>
                <a:latin typeface="+mn-lt"/>
                <a:ea typeface="+mn-ea"/>
                <a:cs typeface="+mn-cs"/>
              </a:rPr>
              <a:t>ArgoCD</a:t>
            </a:r>
            <a:r>
              <a:rPr lang="en-US" sz="1200" b="0" i="0" kern="1200" dirty="0">
                <a:solidFill>
                  <a:schemeClr val="tx1"/>
                </a:solidFill>
                <a:effectLst/>
                <a:latin typeface="+mn-lt"/>
                <a:ea typeface="+mn-ea"/>
                <a:cs typeface="+mn-cs"/>
              </a:rPr>
              <a:t> control plane is managed by AWS, but your hub cluster is where you define what gets deployed.</a:t>
            </a:r>
          </a:p>
          <a:p>
            <a:pPr latinLnBrk="0"/>
            <a:r>
              <a:rPr lang="en-US" sz="1200" b="1" i="0" kern="1200" dirty="0">
                <a:solidFill>
                  <a:schemeClr val="tx1"/>
                </a:solidFill>
                <a:effectLst/>
                <a:latin typeface="+mn-lt"/>
                <a:ea typeface="+mn-ea"/>
                <a:cs typeface="+mn-cs"/>
              </a:rPr>
              <a:t>Spoke Clusters:</a:t>
            </a:r>
            <a:r>
              <a:rPr lang="en-US" sz="1200" b="0" i="0" kern="1200" dirty="0">
                <a:solidFill>
                  <a:schemeClr val="tx1"/>
                </a:solidFill>
                <a:effectLst/>
                <a:latin typeface="+mn-lt"/>
                <a:ea typeface="+mn-ea"/>
                <a:cs typeface="+mn-cs"/>
              </a:rPr>
              <a:t> Your target environments - development, staging, production. These clusters are registered with </a:t>
            </a:r>
            <a:r>
              <a:rPr lang="en-US" sz="1200" b="0" i="0" kern="1200" dirty="0" err="1">
                <a:solidFill>
                  <a:schemeClr val="tx1"/>
                </a:solidFill>
                <a:effectLst/>
                <a:latin typeface="+mn-lt"/>
                <a:ea typeface="+mn-ea"/>
                <a:cs typeface="+mn-cs"/>
              </a:rPr>
              <a:t>ArgoCD</a:t>
            </a:r>
            <a:r>
              <a:rPr lang="en-US" sz="1200" b="0" i="0" kern="1200" dirty="0">
                <a:solidFill>
                  <a:schemeClr val="tx1"/>
                </a:solidFill>
                <a:effectLst/>
                <a:latin typeface="+mn-lt"/>
                <a:ea typeface="+mn-ea"/>
                <a:cs typeface="+mn-cs"/>
              </a:rPr>
              <a:t> and receive deployments from the hub.</a:t>
            </a:r>
          </a:p>
          <a:p>
            <a:pPr latinLnBrk="0"/>
            <a:r>
              <a:rPr lang="en-US" sz="1200" b="1" i="0" kern="1200" dirty="0">
                <a:solidFill>
                  <a:schemeClr val="tx1"/>
                </a:solidFill>
                <a:effectLst/>
                <a:latin typeface="+mn-lt"/>
                <a:ea typeface="+mn-ea"/>
                <a:cs typeface="+mn-cs"/>
              </a:rPr>
              <a:t>Cross-Cluster Connectivity:</a:t>
            </a:r>
            <a:r>
              <a:rPr lang="en-US" sz="1200" b="0" i="0" kern="1200" dirty="0">
                <a:solidFill>
                  <a:schemeClr val="tx1"/>
                </a:solidFill>
                <a:effectLst/>
                <a:latin typeface="+mn-lt"/>
                <a:ea typeface="+mn-ea"/>
                <a:cs typeface="+mn-cs"/>
              </a:rPr>
              <a:t>  AWS-managed </a:t>
            </a:r>
            <a:r>
              <a:rPr lang="en-US" sz="1200" b="0" i="0" kern="1200" dirty="0" err="1">
                <a:solidFill>
                  <a:schemeClr val="tx1"/>
                </a:solidFill>
                <a:effectLst/>
                <a:latin typeface="+mn-lt"/>
                <a:ea typeface="+mn-ea"/>
                <a:cs typeface="+mn-cs"/>
              </a:rPr>
              <a:t>ArgoCD</a:t>
            </a:r>
            <a:r>
              <a:rPr lang="en-US" sz="1200" b="0" i="0" kern="1200" dirty="0">
                <a:solidFill>
                  <a:schemeClr val="tx1"/>
                </a:solidFill>
                <a:effectLst/>
                <a:latin typeface="+mn-lt"/>
                <a:ea typeface="+mn-ea"/>
                <a:cs typeface="+mn-cs"/>
              </a:rPr>
              <a:t> service securely deploys to your spoke clusters without complex networking setup.</a:t>
            </a:r>
          </a:p>
          <a:p>
            <a:pPr latinLnBrk="0"/>
            <a:r>
              <a:rPr lang="en-US" sz="1200" b="1" i="0" kern="1200" dirty="0">
                <a:solidFill>
                  <a:schemeClr val="tx1"/>
                </a:solidFill>
                <a:effectLst/>
                <a:latin typeface="+mn-lt"/>
                <a:ea typeface="+mn-ea"/>
                <a:cs typeface="+mn-cs"/>
              </a:rPr>
              <a:t>Centralized Management:</a:t>
            </a:r>
            <a:r>
              <a:rPr lang="en-US" sz="1200" b="0" i="0" kern="1200" dirty="0">
                <a:solidFill>
                  <a:schemeClr val="tx1"/>
                </a:solidFill>
                <a:effectLst/>
                <a:latin typeface="+mn-lt"/>
                <a:ea typeface="+mn-ea"/>
                <a:cs typeface="+mn-cs"/>
              </a:rPr>
              <a:t> Single hub cluster to define all your </a:t>
            </a:r>
            <a:r>
              <a:rPr lang="en-US" sz="1200" b="0" i="0" kern="1200" dirty="0" err="1">
                <a:solidFill>
                  <a:schemeClr val="tx1"/>
                </a:solidFill>
                <a:effectLst/>
                <a:latin typeface="+mn-lt"/>
                <a:ea typeface="+mn-ea"/>
                <a:cs typeface="+mn-cs"/>
              </a:rPr>
              <a:t>GitOps</a:t>
            </a:r>
            <a:r>
              <a:rPr lang="en-US" sz="1200" b="0" i="0" kern="1200" dirty="0">
                <a:solidFill>
                  <a:schemeClr val="tx1"/>
                </a:solidFill>
                <a:effectLst/>
                <a:latin typeface="+mn-lt"/>
                <a:ea typeface="+mn-ea"/>
                <a:cs typeface="+mn-cs"/>
              </a:rPr>
              <a:t> configurations. AWS-managed </a:t>
            </a:r>
            <a:r>
              <a:rPr lang="en-US" sz="1200" b="0" i="0" kern="1200" dirty="0" err="1">
                <a:solidFill>
                  <a:schemeClr val="tx1"/>
                </a:solidFill>
                <a:effectLst/>
                <a:latin typeface="+mn-lt"/>
                <a:ea typeface="+mn-ea"/>
                <a:cs typeface="+mn-cs"/>
              </a:rPr>
              <a:t>ArgoCD</a:t>
            </a:r>
            <a:r>
              <a:rPr lang="en-US" sz="1200" b="0" i="0" kern="1200" dirty="0">
                <a:solidFill>
                  <a:schemeClr val="tx1"/>
                </a:solidFill>
                <a:effectLst/>
                <a:latin typeface="+mn-lt"/>
                <a:ea typeface="+mn-ea"/>
                <a:cs typeface="+mn-cs"/>
              </a:rPr>
              <a:t> reads these configurations and orchestrates deployments across all registered spoke clusters.</a:t>
            </a:r>
          </a:p>
          <a:p>
            <a:br>
              <a:rPr lang="en-US" dirty="0"/>
            </a:b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6</a:t>
            </a:fld>
            <a:endParaRPr lang="en-US"/>
          </a:p>
        </p:txBody>
      </p:sp>
    </p:spTree>
    <p:extLst>
      <p:ext uri="{BB962C8B-B14F-4D97-AF65-F5344CB8AC3E}">
        <p14:creationId xmlns:p14="http://schemas.microsoft.com/office/powerpoint/2010/main" val="3612083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latinLnBrk="0"/>
            <a:r>
              <a:rPr lang="en-US" sz="1200" b="1" i="0" kern="1200" dirty="0">
                <a:solidFill>
                  <a:schemeClr val="tx1"/>
                </a:solidFill>
                <a:effectLst/>
                <a:latin typeface="+mn-lt"/>
                <a:ea typeface="+mn-ea"/>
                <a:cs typeface="+mn-cs"/>
              </a:rPr>
              <a:t>Cluster Registration:</a:t>
            </a:r>
            <a:r>
              <a:rPr lang="en-US" sz="1200" b="0" i="0" kern="1200" dirty="0">
                <a:solidFill>
                  <a:schemeClr val="tx1"/>
                </a:solidFill>
                <a:effectLst/>
                <a:latin typeface="+mn-lt"/>
                <a:ea typeface="+mn-ea"/>
                <a:cs typeface="+mn-cs"/>
              </a:rPr>
              <a:t> When platform teams create new environments, they simply commit cluster configuration files to Git. </a:t>
            </a:r>
            <a:r>
              <a:rPr lang="en-US" sz="1200" b="0" i="0" kern="1200" dirty="0" err="1">
                <a:solidFill>
                  <a:schemeClr val="tx1"/>
                </a:solidFill>
                <a:effectLst/>
                <a:latin typeface="+mn-lt"/>
                <a:ea typeface="+mn-ea"/>
                <a:cs typeface="+mn-cs"/>
              </a:rPr>
              <a:t>ArgoCD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ApplicationSets</a:t>
            </a:r>
            <a:r>
              <a:rPr lang="en-US" sz="1200" b="0" i="0" kern="1200" dirty="0">
                <a:solidFill>
                  <a:schemeClr val="tx1"/>
                </a:solidFill>
                <a:effectLst/>
                <a:latin typeface="+mn-lt"/>
                <a:ea typeface="+mn-ea"/>
                <a:cs typeface="+mn-cs"/>
              </a:rPr>
              <a:t> automatically detect these new cluster definitions and register them with the </a:t>
            </a:r>
            <a:r>
              <a:rPr lang="en-US" sz="1200" b="0" i="0" kern="1200" dirty="0" err="1">
                <a:solidFill>
                  <a:schemeClr val="tx1"/>
                </a:solidFill>
                <a:effectLst/>
                <a:latin typeface="+mn-lt"/>
                <a:ea typeface="+mn-ea"/>
                <a:cs typeface="+mn-cs"/>
              </a:rPr>
              <a:t>GitOps</a:t>
            </a:r>
            <a:r>
              <a:rPr lang="en-US" sz="1200" b="0" i="0" kern="1200" dirty="0">
                <a:solidFill>
                  <a:schemeClr val="tx1"/>
                </a:solidFill>
                <a:effectLst/>
                <a:latin typeface="+mn-lt"/>
                <a:ea typeface="+mn-ea"/>
                <a:cs typeface="+mn-cs"/>
              </a:rPr>
              <a:t> system. </a:t>
            </a:r>
          </a:p>
          <a:p>
            <a:pPr latinLnBrk="0"/>
            <a:endParaRPr lang="en-US" sz="1200" b="0" i="0" kern="1200" dirty="0">
              <a:solidFill>
                <a:schemeClr val="tx1"/>
              </a:solidFill>
              <a:effectLst/>
              <a:latin typeface="+mn-lt"/>
              <a:ea typeface="+mn-ea"/>
              <a:cs typeface="+mn-cs"/>
            </a:endParaRPr>
          </a:p>
          <a:p>
            <a:pPr latinLnBrk="0"/>
            <a:r>
              <a:rPr lang="en-US" sz="1200" b="1" i="0" kern="1200" dirty="0">
                <a:solidFill>
                  <a:schemeClr val="tx1"/>
                </a:solidFill>
                <a:effectLst/>
                <a:latin typeface="+mn-lt"/>
                <a:ea typeface="+mn-ea"/>
                <a:cs typeface="+mn-cs"/>
              </a:rPr>
              <a:t>Team Onboarding:</a:t>
            </a:r>
            <a:r>
              <a:rPr lang="en-US" sz="1200" b="0" i="0" kern="1200" dirty="0">
                <a:solidFill>
                  <a:schemeClr val="tx1"/>
                </a:solidFill>
                <a:effectLst/>
                <a:latin typeface="+mn-lt"/>
                <a:ea typeface="+mn-ea"/>
                <a:cs typeface="+mn-cs"/>
              </a:rPr>
              <a:t> New development teams create a their team information in git - team name, members, and basic requirements..  The system automatically provisions their dedicated namespace, creates an </a:t>
            </a:r>
            <a:r>
              <a:rPr lang="en-US" sz="1200" b="0" i="0" kern="1200" dirty="0" err="1">
                <a:solidFill>
                  <a:schemeClr val="tx1"/>
                </a:solidFill>
                <a:effectLst/>
                <a:latin typeface="+mn-lt"/>
                <a:ea typeface="+mn-ea"/>
                <a:cs typeface="+mn-cs"/>
              </a:rPr>
              <a:t>ArgoCD</a:t>
            </a:r>
            <a:r>
              <a:rPr lang="en-US" sz="1200" b="0" i="0" kern="1200" dirty="0">
                <a:solidFill>
                  <a:schemeClr val="tx1"/>
                </a:solidFill>
                <a:effectLst/>
                <a:latin typeface="+mn-lt"/>
                <a:ea typeface="+mn-ea"/>
                <a:cs typeface="+mn-cs"/>
              </a:rPr>
              <a:t> project with appropriate RBAC permissions, and sets up their deployment pipeline. Everything they need to start deploying applications.</a:t>
            </a:r>
          </a:p>
          <a:p>
            <a:pPr latinLnBrk="0"/>
            <a:endParaRPr lang="en-US" sz="1200" b="0" i="0" kern="1200" dirty="0">
              <a:solidFill>
                <a:schemeClr val="tx1"/>
              </a:solidFill>
              <a:effectLst/>
              <a:latin typeface="+mn-lt"/>
              <a:ea typeface="+mn-ea"/>
              <a:cs typeface="+mn-cs"/>
            </a:endParaRPr>
          </a:p>
          <a:p>
            <a:pPr latinLnBrk="0"/>
            <a:r>
              <a:rPr lang="en-US" sz="1200" b="1" i="0" kern="1200" dirty="0">
                <a:solidFill>
                  <a:schemeClr val="tx1"/>
                </a:solidFill>
                <a:effectLst/>
                <a:latin typeface="+mn-lt"/>
                <a:ea typeface="+mn-ea"/>
                <a:cs typeface="+mn-cs"/>
              </a:rPr>
              <a:t>Application Deployment:</a:t>
            </a:r>
            <a:r>
              <a:rPr lang="en-US" sz="1200" b="0" i="0" kern="1200" dirty="0">
                <a:solidFill>
                  <a:schemeClr val="tx1"/>
                </a:solidFill>
                <a:effectLst/>
                <a:latin typeface="+mn-lt"/>
                <a:ea typeface="+mn-ea"/>
                <a:cs typeface="+mn-cs"/>
              </a:rPr>
              <a:t> Developers work entirely through Git workflows. They commit their application manifests or Helm charts to their repository, and </a:t>
            </a:r>
            <a:r>
              <a:rPr lang="en-US" sz="1200" b="0" i="0" kern="1200" dirty="0" err="1">
                <a:solidFill>
                  <a:schemeClr val="tx1"/>
                </a:solidFill>
                <a:effectLst/>
                <a:latin typeface="+mn-lt"/>
                <a:ea typeface="+mn-ea"/>
                <a:cs typeface="+mn-cs"/>
              </a:rPr>
              <a:t>ArgoCD</a:t>
            </a:r>
            <a:r>
              <a:rPr lang="en-US" sz="1200" b="0" i="0" kern="1200" dirty="0">
                <a:solidFill>
                  <a:schemeClr val="tx1"/>
                </a:solidFill>
                <a:effectLst/>
                <a:latin typeface="+mn-lt"/>
                <a:ea typeface="+mn-ea"/>
                <a:cs typeface="+mn-cs"/>
              </a:rPr>
              <a:t> automatically detects changes and deploys to the appropriate environments. </a:t>
            </a:r>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7</a:t>
            </a:fld>
            <a:endParaRPr lang="en-US"/>
          </a:p>
        </p:txBody>
      </p:sp>
    </p:spTree>
    <p:extLst>
      <p:ext uri="{BB962C8B-B14F-4D97-AF65-F5344CB8AC3E}">
        <p14:creationId xmlns:p14="http://schemas.microsoft.com/office/powerpoint/2010/main" val="1079298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27B30-764D-5215-1B4F-EC0A94E914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549407-95C0-E443-500F-5BBC48CFBFD0}"/>
              </a:ext>
            </a:extLst>
          </p:cNvPr>
          <p:cNvSpPr>
            <a:spLocks noGrp="1" noRot="1" noChangeAspect="1"/>
          </p:cNvSpPr>
          <p:nvPr>
            <p:ph type="sldImg"/>
          </p:nvPr>
        </p:nvSpPr>
        <p:spPr>
          <a:xfrm>
            <a:off x="438150" y="457200"/>
            <a:ext cx="5981700" cy="3363913"/>
          </a:xfrm>
        </p:spPr>
      </p:sp>
      <p:sp>
        <p:nvSpPr>
          <p:cNvPr id="3" name="Notes Placeholder 2">
            <a:extLst>
              <a:ext uri="{FF2B5EF4-FFF2-40B4-BE49-F238E27FC236}">
                <a16:creationId xmlns:a16="http://schemas.microsoft.com/office/drawing/2014/main" id="{86ED1902-1AEC-8CC6-4EB4-8CADC3BCC3C7}"/>
              </a:ext>
            </a:extLst>
          </p:cNvPr>
          <p:cNvSpPr>
            <a:spLocks noGrp="1"/>
          </p:cNvSpPr>
          <p:nvPr>
            <p:ph type="body" idx="1"/>
          </p:nvPr>
        </p:nvSpPr>
        <p:spPr/>
        <p:txBody>
          <a:bodyPr/>
          <a:lstStyle/>
          <a:p>
            <a:pPr latinLnBrk="0"/>
            <a:r>
              <a:rPr lang="en-US" sz="1200" b="1" i="0" kern="1200" dirty="0" err="1">
                <a:solidFill>
                  <a:schemeClr val="tx1"/>
                </a:solidFill>
                <a:effectLst/>
                <a:latin typeface="+mn-lt"/>
                <a:ea typeface="+mn-ea"/>
                <a:cs typeface="+mn-cs"/>
              </a:rPr>
              <a:t>ArgoCD</a:t>
            </a:r>
            <a:r>
              <a:rPr lang="en-US" sz="1200" b="1" i="0" kern="1200" dirty="0">
                <a:solidFill>
                  <a:schemeClr val="tx1"/>
                </a:solidFill>
                <a:effectLst/>
                <a:latin typeface="+mn-lt"/>
                <a:ea typeface="+mn-ea"/>
                <a:cs typeface="+mn-cs"/>
              </a:rPr>
              <a:t> Projects:</a:t>
            </a:r>
            <a:r>
              <a:rPr lang="en-US" sz="1200" b="0" i="0" kern="1200" dirty="0">
                <a:solidFill>
                  <a:schemeClr val="tx1"/>
                </a:solidFill>
                <a:effectLst/>
                <a:latin typeface="+mn-lt"/>
                <a:ea typeface="+mn-ea"/>
                <a:cs typeface="+mn-cs"/>
              </a:rPr>
              <a:t> Each team automatically gets their own </a:t>
            </a:r>
            <a:r>
              <a:rPr lang="en-US" sz="1200" b="0" i="0" kern="1200" dirty="0" err="1">
                <a:solidFill>
                  <a:schemeClr val="tx1"/>
                </a:solidFill>
                <a:effectLst/>
                <a:latin typeface="+mn-lt"/>
                <a:ea typeface="+mn-ea"/>
                <a:cs typeface="+mn-cs"/>
              </a:rPr>
              <a:t>ArgoCD</a:t>
            </a:r>
            <a:r>
              <a:rPr lang="en-US" sz="1200" b="0" i="0" kern="1200" dirty="0">
                <a:solidFill>
                  <a:schemeClr val="tx1"/>
                </a:solidFill>
                <a:effectLst/>
                <a:latin typeface="+mn-lt"/>
                <a:ea typeface="+mn-ea"/>
                <a:cs typeface="+mn-cs"/>
              </a:rPr>
              <a:t> Projects that acts as a security boundary. The project defines exactly which Git repositories they can deploy from, which clusters and namespaces they can target, and what types of Kubernetes resources they're allowed to create. This prevents teams from accidentally or intentionally deploying to other teams' environments or accessing resources outside their scope.</a:t>
            </a:r>
          </a:p>
          <a:p>
            <a:pPr latinLnBrk="0"/>
            <a:endParaRPr lang="en-US" sz="1200" b="0" i="0" kern="1200" dirty="0">
              <a:solidFill>
                <a:schemeClr val="tx1"/>
              </a:solidFill>
              <a:effectLst/>
              <a:latin typeface="+mn-lt"/>
              <a:ea typeface="+mn-ea"/>
              <a:cs typeface="+mn-cs"/>
            </a:endParaRPr>
          </a:p>
          <a:p>
            <a:pPr latinLnBrk="0"/>
            <a:r>
              <a:rPr lang="en-US" sz="1200" b="1" i="0" kern="1200" dirty="0">
                <a:solidFill>
                  <a:schemeClr val="tx1"/>
                </a:solidFill>
                <a:effectLst/>
                <a:latin typeface="+mn-lt"/>
                <a:ea typeface="+mn-ea"/>
                <a:cs typeface="+mn-cs"/>
              </a:rPr>
              <a:t>RBAC Integration:</a:t>
            </a:r>
            <a:r>
              <a:rPr lang="en-US" sz="1200" b="0" i="0" kern="1200" dirty="0">
                <a:solidFill>
                  <a:schemeClr val="tx1"/>
                </a:solidFill>
                <a:effectLst/>
                <a:latin typeface="+mn-lt"/>
                <a:ea typeface="+mn-ea"/>
                <a:cs typeface="+mn-cs"/>
              </a:rPr>
              <a:t> Your existing AWS SSO groups seamlessly map to </a:t>
            </a:r>
            <a:r>
              <a:rPr lang="en-US" sz="1200" b="0" i="0" kern="1200" dirty="0" err="1">
                <a:solidFill>
                  <a:schemeClr val="tx1"/>
                </a:solidFill>
                <a:effectLst/>
                <a:latin typeface="+mn-lt"/>
                <a:ea typeface="+mn-ea"/>
                <a:cs typeface="+mn-cs"/>
              </a:rPr>
              <a:t>ArgoCD</a:t>
            </a:r>
            <a:r>
              <a:rPr lang="en-US" sz="1200" b="0" i="0" kern="1200" dirty="0">
                <a:solidFill>
                  <a:schemeClr val="tx1"/>
                </a:solidFill>
                <a:effectLst/>
                <a:latin typeface="+mn-lt"/>
                <a:ea typeface="+mn-ea"/>
                <a:cs typeface="+mn-cs"/>
              </a:rPr>
              <a:t> permissions. Team Leads get full project management rights - they can modify project settings and manage team member access. Developers get deployment permissions within their project boundaries. DevOps engineers get cross-project visibility for troubleshooting and platform management. No separate user management system to maintain - it all flows from your existing identity provider.</a:t>
            </a:r>
          </a:p>
          <a:p>
            <a:pPr latinLnBrk="0"/>
            <a:endParaRPr lang="en-US" sz="1200" b="0" i="0" kern="1200" dirty="0">
              <a:solidFill>
                <a:schemeClr val="tx1"/>
              </a:solidFill>
              <a:effectLst/>
              <a:latin typeface="+mn-lt"/>
              <a:ea typeface="+mn-ea"/>
              <a:cs typeface="+mn-cs"/>
            </a:endParaRPr>
          </a:p>
          <a:p>
            <a:pPr latinLnBrk="0"/>
            <a:r>
              <a:rPr lang="en-US" sz="1200" b="1" i="0" kern="1200" dirty="0">
                <a:solidFill>
                  <a:schemeClr val="tx1"/>
                </a:solidFill>
                <a:effectLst/>
                <a:latin typeface="+mn-lt"/>
                <a:ea typeface="+mn-ea"/>
                <a:cs typeface="+mn-cs"/>
              </a:rPr>
              <a:t>Namespace Isolation:</a:t>
            </a:r>
            <a:r>
              <a:rPr lang="en-US" sz="1200" b="0" i="0" kern="1200" dirty="0">
                <a:solidFill>
                  <a:schemeClr val="tx1"/>
                </a:solidFill>
                <a:effectLst/>
                <a:latin typeface="+mn-lt"/>
                <a:ea typeface="+mn-ea"/>
                <a:cs typeface="+mn-cs"/>
              </a:rPr>
              <a:t> Each team receives dedicated Kubernetes namespaces across all environments - dev, staging, production. These namespaces come with pre-configured resource quotas to prevent resource exhaustion, and RBAC policies that ensure team members can only access their own resources. Teams can't see or interfere with other teams' workloads, creating true multi-tenancy within shared clusters.</a:t>
            </a:r>
          </a:p>
          <a:p>
            <a:pPr latinLnBrk="0"/>
            <a:endParaRPr lang="en-US" sz="1200" b="0" i="0" kern="1200" dirty="0">
              <a:solidFill>
                <a:schemeClr val="tx1"/>
              </a:solidFill>
              <a:effectLst/>
              <a:latin typeface="+mn-lt"/>
              <a:ea typeface="+mn-ea"/>
              <a:cs typeface="+mn-cs"/>
            </a:endParaRPr>
          </a:p>
          <a:p>
            <a:pPr latinLnBrk="0"/>
            <a:r>
              <a:rPr lang="en-US" sz="1200" b="0" i="0" kern="1200" dirty="0">
                <a:solidFill>
                  <a:schemeClr val="tx1"/>
                </a:solidFill>
                <a:effectLst/>
                <a:latin typeface="+mn-lt"/>
                <a:ea typeface="+mn-ea"/>
                <a:cs typeface="+mn-cs"/>
              </a:rPr>
              <a:t>This creates a secure, self-service environment where teams have freedom to operate within well-defined boundaries, eliminating the need for platform teams to manually manage access controls.</a:t>
            </a:r>
          </a:p>
        </p:txBody>
      </p:sp>
      <p:sp>
        <p:nvSpPr>
          <p:cNvPr id="4" name="Slide Number Placeholder 3">
            <a:extLst>
              <a:ext uri="{FF2B5EF4-FFF2-40B4-BE49-F238E27FC236}">
                <a16:creationId xmlns:a16="http://schemas.microsoft.com/office/drawing/2014/main" id="{F414819D-4F43-5317-3CB6-03943428FC3F}"/>
              </a:ext>
            </a:extLst>
          </p:cNvPr>
          <p:cNvSpPr>
            <a:spLocks noGrp="1"/>
          </p:cNvSpPr>
          <p:nvPr>
            <p:ph type="sldNum" sz="quarter" idx="5"/>
          </p:nvPr>
        </p:nvSpPr>
        <p:spPr/>
        <p:txBody>
          <a:bodyPr/>
          <a:lstStyle/>
          <a:p>
            <a:fld id="{A3D89E5F-BEEF-42A1-A57B-E5A736D51194}" type="slidenum">
              <a:rPr lang="en-US" smtClean="0"/>
              <a:pPr/>
              <a:t>8</a:t>
            </a:fld>
            <a:endParaRPr lang="en-US"/>
          </a:p>
        </p:txBody>
      </p:sp>
    </p:spTree>
    <p:extLst>
      <p:ext uri="{BB962C8B-B14F-4D97-AF65-F5344CB8AC3E}">
        <p14:creationId xmlns:p14="http://schemas.microsoft.com/office/powerpoint/2010/main" val="3890800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74955-1B00-CA86-D44F-39B109E0AE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93EAC-BC4E-FFE2-8586-A9BDEA8813BC}"/>
              </a:ext>
            </a:extLst>
          </p:cNvPr>
          <p:cNvSpPr>
            <a:spLocks noGrp="1" noRot="1" noChangeAspect="1"/>
          </p:cNvSpPr>
          <p:nvPr>
            <p:ph type="sldImg"/>
          </p:nvPr>
        </p:nvSpPr>
        <p:spPr>
          <a:xfrm>
            <a:off x="438150" y="457200"/>
            <a:ext cx="5981700" cy="3363913"/>
          </a:xfrm>
        </p:spPr>
      </p:sp>
      <p:sp>
        <p:nvSpPr>
          <p:cNvPr id="3" name="Notes Placeholder 2">
            <a:extLst>
              <a:ext uri="{FF2B5EF4-FFF2-40B4-BE49-F238E27FC236}">
                <a16:creationId xmlns:a16="http://schemas.microsoft.com/office/drawing/2014/main" id="{90B9F22F-3A2A-B0A9-89B3-258ADAA5FF19}"/>
              </a:ext>
            </a:extLst>
          </p:cNvPr>
          <p:cNvSpPr>
            <a:spLocks noGrp="1"/>
          </p:cNvSpPr>
          <p:nvPr>
            <p:ph type="body" idx="1"/>
          </p:nvPr>
        </p:nvSpPr>
        <p:spPr/>
        <p:txBody>
          <a:bodyPr/>
          <a:lstStyle/>
          <a:p>
            <a:pPr latinLnBrk="0"/>
            <a:r>
              <a:rPr lang="en-US" sz="1200" b="1" i="0" kern="1200" dirty="0">
                <a:solidFill>
                  <a:schemeClr val="tx1"/>
                </a:solidFill>
                <a:effectLst/>
                <a:latin typeface="+mn-lt"/>
                <a:ea typeface="+mn-ea"/>
                <a:cs typeface="+mn-cs"/>
              </a:rPr>
              <a:t>ECR-Only Deployments:</a:t>
            </a:r>
            <a:r>
              <a:rPr lang="en-US" sz="1200" b="0" i="0" kern="1200" dirty="0">
                <a:solidFill>
                  <a:schemeClr val="tx1"/>
                </a:solidFill>
                <a:effectLst/>
                <a:latin typeface="+mn-lt"/>
                <a:ea typeface="+mn-ea"/>
                <a:cs typeface="+mn-cs"/>
              </a:rPr>
              <a:t> All container images and Helm charts must come from your organization's ECR registry. This prevents supply chain attacks and ensures all artifacts go through your security scanning and approval process. </a:t>
            </a:r>
            <a:r>
              <a:rPr lang="en-US" sz="1200" b="0" i="0" kern="1200" dirty="0" err="1">
                <a:solidFill>
                  <a:schemeClr val="tx1"/>
                </a:solidFill>
                <a:effectLst/>
                <a:latin typeface="+mn-lt"/>
                <a:ea typeface="+mn-ea"/>
                <a:cs typeface="+mn-cs"/>
              </a:rPr>
              <a:t>ArgoCD</a:t>
            </a:r>
            <a:r>
              <a:rPr lang="en-US" sz="1200" b="0" i="0" kern="1200" dirty="0">
                <a:solidFill>
                  <a:schemeClr val="tx1"/>
                </a:solidFill>
                <a:effectLst/>
                <a:latin typeface="+mn-lt"/>
                <a:ea typeface="+mn-ea"/>
                <a:cs typeface="+mn-cs"/>
              </a:rPr>
              <a:t> Projects enforce this at the platform level, so developers can't bypass it by referencing external registries.</a:t>
            </a:r>
          </a:p>
          <a:p>
            <a:pPr latinLnBrk="0"/>
            <a:r>
              <a:rPr lang="en-US" sz="1200" b="1" i="0" kern="1200" dirty="0">
                <a:solidFill>
                  <a:schemeClr val="tx1"/>
                </a:solidFill>
                <a:effectLst/>
                <a:latin typeface="+mn-lt"/>
                <a:ea typeface="+mn-ea"/>
                <a:cs typeface="+mn-cs"/>
              </a:rPr>
              <a:t>Default Project Lockdown:</a:t>
            </a:r>
            <a:r>
              <a:rPr lang="en-US" sz="1200" b="0" i="0" kern="1200" dirty="0">
                <a:solidFill>
                  <a:schemeClr val="tx1"/>
                </a:solidFill>
                <a:effectLst/>
                <a:latin typeface="+mn-lt"/>
                <a:ea typeface="+mn-ea"/>
                <a:cs typeface="+mn-cs"/>
              </a:rPr>
              <a:t> The default </a:t>
            </a:r>
            <a:r>
              <a:rPr lang="en-US" sz="1200" b="0" i="0" kern="1200" dirty="0" err="1">
                <a:solidFill>
                  <a:schemeClr val="tx1"/>
                </a:solidFill>
                <a:effectLst/>
                <a:latin typeface="+mn-lt"/>
                <a:ea typeface="+mn-ea"/>
                <a:cs typeface="+mn-cs"/>
              </a:rPr>
              <a:t>ArgoCD</a:t>
            </a:r>
            <a:r>
              <a:rPr lang="en-US" sz="1200" b="0" i="0" kern="1200" dirty="0">
                <a:solidFill>
                  <a:schemeClr val="tx1"/>
                </a:solidFill>
                <a:effectLst/>
                <a:latin typeface="+mn-lt"/>
                <a:ea typeface="+mn-ea"/>
                <a:cs typeface="+mn-cs"/>
              </a:rPr>
              <a:t> project is completely restricted - no deployments allowed. This prevents unauthorized or accidental deployments outside of approved team projects. Every deployment must go through a properly configured team project with defined boundaries and approvals.</a:t>
            </a:r>
          </a:p>
          <a:p>
            <a:pPr latinLnBrk="0"/>
            <a:r>
              <a:rPr lang="en-US" sz="1200" b="1" i="0" kern="1200" dirty="0">
                <a:solidFill>
                  <a:schemeClr val="tx1"/>
                </a:solidFill>
                <a:effectLst/>
                <a:latin typeface="+mn-lt"/>
                <a:ea typeface="+mn-ea"/>
                <a:cs typeface="+mn-cs"/>
              </a:rPr>
              <a:t>Resource Governance:</a:t>
            </a:r>
            <a:r>
              <a:rPr lang="en-US" sz="1200" b="0" i="0" kern="1200" dirty="0">
                <a:solidFill>
                  <a:schemeClr val="tx1"/>
                </a:solidFill>
                <a:effectLst/>
                <a:latin typeface="+mn-lt"/>
                <a:ea typeface="+mn-ea"/>
                <a:cs typeface="+mn-cs"/>
              </a:rPr>
              <a:t> Automatic resource quotas and limits are applied to every namespace. Teams can't consume unlimited CPU, memory, or storage, preventing resource exhaustion that could impact other teams.</a:t>
            </a:r>
          </a:p>
          <a:p>
            <a:pPr latinLnBrk="0"/>
            <a:r>
              <a:rPr lang="en-US" sz="1200" b="1" i="0" kern="1200" dirty="0">
                <a:solidFill>
                  <a:schemeClr val="tx1"/>
                </a:solidFill>
                <a:effectLst/>
                <a:latin typeface="+mn-lt"/>
                <a:ea typeface="+mn-ea"/>
                <a:cs typeface="+mn-cs"/>
              </a:rPr>
              <a:t>Network Policies:</a:t>
            </a:r>
            <a:r>
              <a:rPr lang="en-US" sz="1200" b="0" i="0" kern="1200" dirty="0">
                <a:solidFill>
                  <a:schemeClr val="tx1"/>
                </a:solidFill>
                <a:effectLst/>
                <a:latin typeface="+mn-lt"/>
                <a:ea typeface="+mn-ea"/>
                <a:cs typeface="+mn-cs"/>
              </a:rPr>
              <a:t> Micro-segmentation between namespaces and services is automatically configured. Teams can only communicate with their own services and explicit</a:t>
            </a:r>
          </a:p>
          <a:p>
            <a:pPr latinLnBrk="0"/>
            <a:r>
              <a:rPr lang="en-US" sz="1200" b="0" i="0" kern="1200" dirty="0" err="1">
                <a:solidFill>
                  <a:schemeClr val="tx1"/>
                </a:solidFill>
                <a:effectLst/>
                <a:latin typeface="+mn-lt"/>
                <a:ea typeface="+mn-ea"/>
                <a:cs typeface="+mn-cs"/>
              </a:rPr>
              <a:t>tly</a:t>
            </a:r>
            <a:r>
              <a:rPr lang="en-US" sz="1200" b="0" i="0" kern="1200" dirty="0">
                <a:solidFill>
                  <a:schemeClr val="tx1"/>
                </a:solidFill>
                <a:effectLst/>
                <a:latin typeface="+mn-lt"/>
                <a:ea typeface="+mn-ea"/>
                <a:cs typeface="+mn-cs"/>
              </a:rPr>
              <a:t> approved external services. This prevents lateral movement in case of security breaches and ensures compliance with zero-trust networking principles.</a:t>
            </a:r>
          </a:p>
          <a:p>
            <a:pPr latinLnBrk="0"/>
            <a:r>
              <a:rPr lang="en-US" sz="1200" b="1" i="0" kern="1200" dirty="0">
                <a:solidFill>
                  <a:schemeClr val="tx1"/>
                </a:solidFill>
                <a:effectLst/>
                <a:latin typeface="+mn-lt"/>
                <a:ea typeface="+mn-ea"/>
                <a:cs typeface="+mn-cs"/>
              </a:rPr>
              <a:t>Source Control:</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ArgoCD</a:t>
            </a:r>
            <a:r>
              <a:rPr lang="en-US" sz="1200" b="0" i="0" kern="1200" dirty="0">
                <a:solidFill>
                  <a:schemeClr val="tx1"/>
                </a:solidFill>
                <a:effectLst/>
                <a:latin typeface="+mn-lt"/>
                <a:ea typeface="+mn-ea"/>
                <a:cs typeface="+mn-cs"/>
              </a:rPr>
              <a:t> Projects restrict which Git repositories teams can deploy from. Teams can only deploy from their approved repositories, preventing deployment of unauthorized code or access to other teams' source code.</a:t>
            </a:r>
          </a:p>
          <a:p>
            <a:pPr latinLnBrk="0"/>
            <a:r>
              <a:rPr lang="en-US" sz="1200" b="1" i="0" kern="1200" dirty="0">
                <a:solidFill>
                  <a:schemeClr val="tx1"/>
                </a:solidFill>
                <a:effectLst/>
                <a:latin typeface="+mn-lt"/>
                <a:ea typeface="+mn-ea"/>
                <a:cs typeface="+mn-cs"/>
              </a:rPr>
              <a:t>Destination Control:</a:t>
            </a:r>
            <a:r>
              <a:rPr lang="en-US" sz="1200" b="0" i="0" kern="1200" dirty="0">
                <a:solidFill>
                  <a:schemeClr val="tx1"/>
                </a:solidFill>
                <a:effectLst/>
                <a:latin typeface="+mn-lt"/>
                <a:ea typeface="+mn-ea"/>
                <a:cs typeface="+mn-cs"/>
              </a:rPr>
              <a:t> Teams can only deploy to their designated namespaces and clusters. A development team can't accidentally deploy to production, and teams can't deploy to other teams' environments, even if they have access to the manifests.</a:t>
            </a:r>
          </a:p>
          <a:p>
            <a:pPr latinLnBrk="0"/>
            <a:r>
              <a:rPr lang="en-US" sz="1200" b="1" i="0" kern="1200" dirty="0">
                <a:solidFill>
                  <a:schemeClr val="tx1"/>
                </a:solidFill>
                <a:effectLst/>
                <a:latin typeface="+mn-lt"/>
                <a:ea typeface="+mn-ea"/>
                <a:cs typeface="+mn-cs"/>
              </a:rPr>
              <a:t>Group-Based Access:</a:t>
            </a:r>
            <a:r>
              <a:rPr lang="en-US" sz="1200" b="0" i="0" kern="1200" dirty="0">
                <a:solidFill>
                  <a:schemeClr val="tx1"/>
                </a:solidFill>
                <a:effectLst/>
                <a:latin typeface="+mn-lt"/>
                <a:ea typeface="+mn-ea"/>
                <a:cs typeface="+mn-cs"/>
              </a:rPr>
              <a:t> All permissions flow from AWS SSO group membership. Add someone to the "</a:t>
            </a:r>
            <a:r>
              <a:rPr lang="en-US" sz="1200" b="0" i="0" kern="1200" dirty="0" err="1">
                <a:solidFill>
                  <a:schemeClr val="tx1"/>
                </a:solidFill>
                <a:effectLst/>
                <a:latin typeface="+mn-lt"/>
                <a:ea typeface="+mn-ea"/>
                <a:cs typeface="+mn-cs"/>
              </a:rPr>
              <a:t>TeamA</a:t>
            </a:r>
            <a:r>
              <a:rPr lang="en-US" sz="1200" b="0" i="0" kern="1200" dirty="0">
                <a:solidFill>
                  <a:schemeClr val="tx1"/>
                </a:solidFill>
                <a:effectLst/>
                <a:latin typeface="+mn-lt"/>
                <a:ea typeface="+mn-ea"/>
                <a:cs typeface="+mn-cs"/>
              </a:rPr>
              <a:t>-Developers" group, and they automatically get appropriate </a:t>
            </a:r>
            <a:r>
              <a:rPr lang="en-US" sz="1200" b="0" i="0" kern="1200" dirty="0" err="1">
                <a:solidFill>
                  <a:schemeClr val="tx1"/>
                </a:solidFill>
                <a:effectLst/>
                <a:latin typeface="+mn-lt"/>
                <a:ea typeface="+mn-ea"/>
                <a:cs typeface="+mn-cs"/>
              </a:rPr>
              <a:t>ArgoCD</a:t>
            </a:r>
            <a:r>
              <a:rPr lang="en-US" sz="1200" b="0" i="0" kern="1200" dirty="0">
                <a:solidFill>
                  <a:schemeClr val="tx1"/>
                </a:solidFill>
                <a:effectLst/>
                <a:latin typeface="+mn-lt"/>
                <a:ea typeface="+mn-ea"/>
                <a:cs typeface="+mn-cs"/>
              </a:rPr>
              <a:t> permissions. Remove them from the group, and access is immediately revoked. No manual </a:t>
            </a:r>
            <a:r>
              <a:rPr lang="en-US" sz="1200" b="0" i="0" kern="1200" dirty="0" err="1">
                <a:solidFill>
                  <a:schemeClr val="tx1"/>
                </a:solidFill>
                <a:effectLst/>
                <a:latin typeface="+mn-lt"/>
                <a:ea typeface="+mn-ea"/>
                <a:cs typeface="+mn-cs"/>
              </a:rPr>
              <a:t>ArgoCD</a:t>
            </a:r>
            <a:r>
              <a:rPr lang="en-US" sz="1200" b="0" i="0" kern="1200" dirty="0">
                <a:solidFill>
                  <a:schemeClr val="tx1"/>
                </a:solidFill>
                <a:effectLst/>
                <a:latin typeface="+mn-lt"/>
                <a:ea typeface="+mn-ea"/>
                <a:cs typeface="+mn-cs"/>
              </a:rPr>
              <a:t> user management required.</a:t>
            </a:r>
          </a:p>
          <a:p>
            <a:pPr latinLnBrk="0"/>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85F3DC16-810A-C420-0B9C-5BF7ECCACC10}"/>
              </a:ext>
            </a:extLst>
          </p:cNvPr>
          <p:cNvSpPr>
            <a:spLocks noGrp="1"/>
          </p:cNvSpPr>
          <p:nvPr>
            <p:ph type="sldNum" sz="quarter" idx="5"/>
          </p:nvPr>
        </p:nvSpPr>
        <p:spPr/>
        <p:txBody>
          <a:bodyPr/>
          <a:lstStyle/>
          <a:p>
            <a:fld id="{A3D89E5F-BEEF-42A1-A57B-E5A736D51194}" type="slidenum">
              <a:rPr lang="en-US" smtClean="0"/>
              <a:pPr/>
              <a:t>9</a:t>
            </a:fld>
            <a:endParaRPr lang="en-US"/>
          </a:p>
        </p:txBody>
      </p:sp>
    </p:spTree>
    <p:extLst>
      <p:ext uri="{BB962C8B-B14F-4D97-AF65-F5344CB8AC3E}">
        <p14:creationId xmlns:p14="http://schemas.microsoft.com/office/powerpoint/2010/main" val="1432899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C5082-1C8C-9FE1-1C52-20FD108F06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873BCF-7674-51EE-43CA-D3656C8A40EF}"/>
              </a:ext>
            </a:extLst>
          </p:cNvPr>
          <p:cNvSpPr>
            <a:spLocks noGrp="1" noRot="1" noChangeAspect="1"/>
          </p:cNvSpPr>
          <p:nvPr>
            <p:ph type="sldImg"/>
          </p:nvPr>
        </p:nvSpPr>
        <p:spPr>
          <a:xfrm>
            <a:off x="438150" y="457200"/>
            <a:ext cx="5981700" cy="3363913"/>
          </a:xfrm>
        </p:spPr>
      </p:sp>
      <p:sp>
        <p:nvSpPr>
          <p:cNvPr id="3" name="Notes Placeholder 2">
            <a:extLst>
              <a:ext uri="{FF2B5EF4-FFF2-40B4-BE49-F238E27FC236}">
                <a16:creationId xmlns:a16="http://schemas.microsoft.com/office/drawing/2014/main" id="{5B00FA1E-BEA5-423C-6D54-3AA242C9832A}"/>
              </a:ext>
            </a:extLst>
          </p:cNvPr>
          <p:cNvSpPr>
            <a:spLocks noGrp="1"/>
          </p:cNvSpPr>
          <p:nvPr>
            <p:ph type="body" idx="1"/>
          </p:nvPr>
        </p:nvSpPr>
        <p:spPr/>
        <p:txBody>
          <a:bodyPr/>
          <a:lstStyle/>
          <a:p>
            <a:pPr latinLnBrk="0"/>
            <a:r>
              <a:rPr lang="en-US" sz="1200" b="1" i="0" kern="1200" dirty="0">
                <a:solidFill>
                  <a:schemeClr val="tx1"/>
                </a:solidFill>
                <a:effectLst/>
                <a:latin typeface="+mn-lt"/>
                <a:ea typeface="+mn-ea"/>
                <a:cs typeface="+mn-cs"/>
              </a:rPr>
              <a:t>Prerequisites:</a:t>
            </a:r>
            <a:r>
              <a:rPr lang="en-US" sz="1200" b="0" i="0" kern="1200" dirty="0">
                <a:solidFill>
                  <a:schemeClr val="tx1"/>
                </a:solidFill>
                <a:effectLst/>
                <a:latin typeface="+mn-lt"/>
                <a:ea typeface="+mn-ea"/>
                <a:cs typeface="+mn-cs"/>
              </a:rPr>
              <a:t> We'll start by reviewing </a:t>
            </a:r>
            <a:r>
              <a:rPr lang="en-US" sz="1200" b="0" i="0" kern="1200" dirty="0" err="1">
                <a:solidFill>
                  <a:schemeClr val="tx1"/>
                </a:solidFill>
                <a:effectLst/>
                <a:latin typeface="+mn-lt"/>
                <a:ea typeface="+mn-ea"/>
                <a:cs typeface="+mn-cs"/>
              </a:rPr>
              <a:t>GitOps</a:t>
            </a:r>
            <a:r>
              <a:rPr lang="en-US" sz="1200" b="0" i="0" kern="1200" dirty="0">
                <a:solidFill>
                  <a:schemeClr val="tx1"/>
                </a:solidFill>
                <a:effectLst/>
                <a:latin typeface="+mn-lt"/>
                <a:ea typeface="+mn-ea"/>
                <a:cs typeface="+mn-cs"/>
              </a:rPr>
              <a:t> principles - the four core tenets of declarative, versioned, pulled, and reconciled. Then we'll dive into AWS's managed </a:t>
            </a:r>
            <a:r>
              <a:rPr lang="en-US" sz="1200" b="0" i="0" kern="1200" dirty="0" err="1">
                <a:solidFill>
                  <a:schemeClr val="tx1"/>
                </a:solidFill>
                <a:effectLst/>
                <a:latin typeface="+mn-lt"/>
                <a:ea typeface="+mn-ea"/>
                <a:cs typeface="+mn-cs"/>
              </a:rPr>
              <a:t>ArgoCD</a:t>
            </a:r>
            <a:r>
              <a:rPr lang="en-US" sz="1200" b="0" i="0" kern="1200" dirty="0">
                <a:solidFill>
                  <a:schemeClr val="tx1"/>
                </a:solidFill>
                <a:effectLst/>
                <a:latin typeface="+mn-lt"/>
                <a:ea typeface="+mn-ea"/>
                <a:cs typeface="+mn-cs"/>
              </a:rPr>
              <a:t> capability and how it differs from self-hosted </a:t>
            </a:r>
            <a:r>
              <a:rPr lang="en-US" sz="1200" b="0" i="0" kern="1200" dirty="0" err="1">
                <a:solidFill>
                  <a:schemeClr val="tx1"/>
                </a:solidFill>
                <a:effectLst/>
                <a:latin typeface="+mn-lt"/>
                <a:ea typeface="+mn-ea"/>
                <a:cs typeface="+mn-cs"/>
              </a:rPr>
              <a:t>ArgoCD</a:t>
            </a:r>
            <a:r>
              <a:rPr lang="en-US" sz="1200" b="0" i="0" kern="1200" dirty="0">
                <a:solidFill>
                  <a:schemeClr val="tx1"/>
                </a:solidFill>
                <a:effectLst/>
                <a:latin typeface="+mn-lt"/>
                <a:ea typeface="+mn-ea"/>
                <a:cs typeface="+mn-cs"/>
              </a:rPr>
              <a:t>. This foundation is crucial for understanding why our approach works.</a:t>
            </a:r>
          </a:p>
          <a:p>
            <a:pPr latinLnBrk="0"/>
            <a:r>
              <a:rPr lang="en-US" sz="1200" b="1" i="0" kern="1200" dirty="0" err="1">
                <a:solidFill>
                  <a:schemeClr val="tx1"/>
                </a:solidFill>
                <a:effectLst/>
                <a:latin typeface="+mn-lt"/>
                <a:ea typeface="+mn-ea"/>
                <a:cs typeface="+mn-cs"/>
              </a:rPr>
              <a:t>ArgoCD</a:t>
            </a:r>
            <a:r>
              <a:rPr lang="en-US" sz="1200" b="1" i="0" kern="1200" dirty="0">
                <a:solidFill>
                  <a:schemeClr val="tx1"/>
                </a:solidFill>
                <a:effectLst/>
                <a:latin typeface="+mn-lt"/>
                <a:ea typeface="+mn-ea"/>
                <a:cs typeface="+mn-cs"/>
              </a:rPr>
              <a:t> Fundamentals:</a:t>
            </a:r>
            <a:r>
              <a:rPr lang="en-US" sz="1200" b="0" i="0" kern="1200" dirty="0">
                <a:solidFill>
                  <a:schemeClr val="tx1"/>
                </a:solidFill>
                <a:effectLst/>
                <a:latin typeface="+mn-lt"/>
                <a:ea typeface="+mn-ea"/>
                <a:cs typeface="+mn-cs"/>
              </a:rPr>
              <a:t> Next, we'll explore the three core </a:t>
            </a:r>
            <a:r>
              <a:rPr lang="en-US" sz="1200" b="0" i="0" kern="1200" dirty="0" err="1">
                <a:solidFill>
                  <a:schemeClr val="tx1"/>
                </a:solidFill>
                <a:effectLst/>
                <a:latin typeface="+mn-lt"/>
                <a:ea typeface="+mn-ea"/>
                <a:cs typeface="+mn-cs"/>
              </a:rPr>
              <a:t>ArgoCD</a:t>
            </a:r>
            <a:r>
              <a:rPr lang="en-US" sz="1200" b="0" i="0" kern="1200" dirty="0">
                <a:solidFill>
                  <a:schemeClr val="tx1"/>
                </a:solidFill>
                <a:effectLst/>
                <a:latin typeface="+mn-lt"/>
                <a:ea typeface="+mn-ea"/>
                <a:cs typeface="+mn-cs"/>
              </a:rPr>
              <a:t> resources you'll work with daily. Applications define what gets deployed where. </a:t>
            </a:r>
            <a:r>
              <a:rPr lang="en-US" sz="1200" b="0" i="0" kern="1200" dirty="0" err="1">
                <a:solidFill>
                  <a:schemeClr val="tx1"/>
                </a:solidFill>
                <a:effectLst/>
                <a:latin typeface="+mn-lt"/>
                <a:ea typeface="+mn-ea"/>
                <a:cs typeface="+mn-cs"/>
              </a:rPr>
              <a:t>ApplicationSets</a:t>
            </a:r>
            <a:r>
              <a:rPr lang="en-US" sz="1200" b="0" i="0" kern="1200" dirty="0">
                <a:solidFill>
                  <a:schemeClr val="tx1"/>
                </a:solidFill>
                <a:effectLst/>
                <a:latin typeface="+mn-lt"/>
                <a:ea typeface="+mn-ea"/>
                <a:cs typeface="+mn-cs"/>
              </a:rPr>
              <a:t> dynamically generate multiple Applications using generators - perfect for multi-environment deployments. Projects provide the governance layer, defining team boundaries and access controls.</a:t>
            </a:r>
          </a:p>
          <a:p>
            <a:pPr latinLnBrk="0"/>
            <a:r>
              <a:rPr lang="en-US" sz="1200" b="1" i="0" kern="1200" dirty="0">
                <a:solidFill>
                  <a:schemeClr val="tx1"/>
                </a:solidFill>
                <a:effectLst/>
                <a:latin typeface="+mn-lt"/>
                <a:ea typeface="+mn-ea"/>
                <a:cs typeface="+mn-cs"/>
              </a:rPr>
              <a:t>Setup Automation:</a:t>
            </a:r>
            <a:r>
              <a:rPr lang="en-US" sz="1200" b="0" i="0" kern="1200" dirty="0">
                <a:solidFill>
                  <a:schemeClr val="tx1"/>
                </a:solidFill>
                <a:effectLst/>
                <a:latin typeface="+mn-lt"/>
                <a:ea typeface="+mn-ea"/>
                <a:cs typeface="+mn-cs"/>
              </a:rPr>
              <a:t> This is where we build the self-service magic. We'll create </a:t>
            </a:r>
            <a:r>
              <a:rPr lang="en-US" sz="1200" b="0" i="0" kern="1200" dirty="0" err="1">
                <a:solidFill>
                  <a:schemeClr val="tx1"/>
                </a:solidFill>
                <a:effectLst/>
                <a:latin typeface="+mn-lt"/>
                <a:ea typeface="+mn-ea"/>
                <a:cs typeface="+mn-cs"/>
              </a:rPr>
              <a:t>ApplicationSets</a:t>
            </a:r>
            <a:r>
              <a:rPr lang="en-US" sz="1200" b="0" i="0" kern="1200" dirty="0">
                <a:solidFill>
                  <a:schemeClr val="tx1"/>
                </a:solidFill>
                <a:effectLst/>
                <a:latin typeface="+mn-lt"/>
                <a:ea typeface="+mn-ea"/>
                <a:cs typeface="+mn-cs"/>
              </a:rPr>
              <a:t> that automatically register new clusters when platform teams commit cluster definitions to Git. Then we'll build team onboarding automation that provisions namespaces, projects, and RBAC when teams submit pull requests. No more manual setup processes.</a:t>
            </a:r>
          </a:p>
          <a:p>
            <a:pPr latinLnBrk="0"/>
            <a:r>
              <a:rPr lang="en-US" sz="1200" b="1" i="0" kern="1200" dirty="0">
                <a:solidFill>
                  <a:schemeClr val="tx1"/>
                </a:solidFill>
                <a:effectLst/>
                <a:latin typeface="+mn-lt"/>
                <a:ea typeface="+mn-ea"/>
                <a:cs typeface="+mn-cs"/>
              </a:rPr>
              <a:t>Onboard Clusters:</a:t>
            </a:r>
            <a:r>
              <a:rPr lang="en-US" sz="1200" b="0" i="0" kern="1200" dirty="0">
                <a:solidFill>
                  <a:schemeClr val="tx1"/>
                </a:solidFill>
                <a:effectLst/>
                <a:latin typeface="+mn-lt"/>
                <a:ea typeface="+mn-ea"/>
                <a:cs typeface="+mn-cs"/>
              </a:rPr>
              <a:t> Now we'll act as platform teams, registering our development and production clusters through Git commits. You'll see how the automation we built immediately detects these new clusters and makes them available for deployments. This demonstrates the platform team experience.</a:t>
            </a:r>
          </a:p>
          <a:p>
            <a:pPr latinLnBrk="0"/>
            <a:r>
              <a:rPr lang="en-US" sz="1200" b="1" i="0" kern="1200" dirty="0">
                <a:solidFill>
                  <a:schemeClr val="tx1"/>
                </a:solidFill>
                <a:effectLst/>
                <a:latin typeface="+mn-lt"/>
                <a:ea typeface="+mn-ea"/>
                <a:cs typeface="+mn-cs"/>
              </a:rPr>
              <a:t>Onboard Teams:</a:t>
            </a:r>
            <a:r>
              <a:rPr lang="en-US" sz="1200" b="0" i="0" kern="1200" dirty="0">
                <a:solidFill>
                  <a:schemeClr val="tx1"/>
                </a:solidFill>
                <a:effectLst/>
                <a:latin typeface="+mn-lt"/>
                <a:ea typeface="+mn-ea"/>
                <a:cs typeface="+mn-cs"/>
              </a:rPr>
              <a:t> Finally, we'll switch perspectives and act as development teams. We'll onboard a new team through a simple pull request, then deploy a 5-service retail application across both dev and prod environments. </a:t>
            </a:r>
            <a:r>
              <a:rPr lang="en-US" sz="1200" b="0" i="0" kern="1200">
                <a:solidFill>
                  <a:schemeClr val="tx1"/>
                </a:solidFill>
                <a:effectLst/>
                <a:latin typeface="+mn-lt"/>
                <a:ea typeface="+mn-ea"/>
                <a:cs typeface="+mn-cs"/>
              </a:rPr>
              <a:t>You'll experience the developer workflow - from team creation to production deployment, all through Git.</a:t>
            </a:r>
          </a:p>
          <a:p>
            <a:pPr latinLnBrk="0"/>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205BF77-FF4F-CF8F-115D-024EB4A51B35}"/>
              </a:ext>
            </a:extLst>
          </p:cNvPr>
          <p:cNvSpPr>
            <a:spLocks noGrp="1"/>
          </p:cNvSpPr>
          <p:nvPr>
            <p:ph type="sldNum" sz="quarter" idx="5"/>
          </p:nvPr>
        </p:nvSpPr>
        <p:spPr/>
        <p:txBody>
          <a:bodyPr/>
          <a:lstStyle/>
          <a:p>
            <a:fld id="{A3D89E5F-BEEF-42A1-A57B-E5A736D51194}" type="slidenum">
              <a:rPr lang="en-US" smtClean="0"/>
              <a:pPr/>
              <a:t>10</a:t>
            </a:fld>
            <a:endParaRPr lang="en-US"/>
          </a:p>
        </p:txBody>
      </p:sp>
    </p:spTree>
    <p:extLst>
      <p:ext uri="{BB962C8B-B14F-4D97-AF65-F5344CB8AC3E}">
        <p14:creationId xmlns:p14="http://schemas.microsoft.com/office/powerpoint/2010/main" val="2004970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441398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6BB72998-CF78-E641-92D5-30F654C2CA8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2024, Amazon Web Services, Inc. or its affiliates.</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4" name="Date Placeholder 3">
            <a:extLst>
              <a:ext uri="{FF2B5EF4-FFF2-40B4-BE49-F238E27FC236}">
                <a16:creationId xmlns:a16="http://schemas.microsoft.com/office/drawing/2014/main" id="{20FFB481-AB60-43A3-947D-B4556E8AB26A}"/>
              </a:ext>
            </a:extLst>
          </p:cNvPr>
          <p:cNvSpPr>
            <a:spLocks noGrp="1"/>
          </p:cNvSpPr>
          <p:nvPr>
            <p:ph type="dt" sz="half" idx="11"/>
          </p:nvPr>
        </p:nvSpPr>
        <p:spPr/>
        <p:txBody>
          <a:bodyPr/>
          <a:lstStyle/>
          <a:p>
            <a:fld id="{ADE46FA6-622A-8E43-88F7-F7F06FFECE9A}" type="datetime1">
              <a:rPr lang="en-US" smtClean="0"/>
              <a:t>2/10/26</a:t>
            </a:fld>
            <a:endParaRPr lang="en-US"/>
          </a:p>
        </p:txBody>
      </p:sp>
      <p:sp>
        <p:nvSpPr>
          <p:cNvPr id="6" name="Footer Placeholder 5">
            <a:extLst>
              <a:ext uri="{FF2B5EF4-FFF2-40B4-BE49-F238E27FC236}">
                <a16:creationId xmlns:a16="http://schemas.microsoft.com/office/drawing/2014/main" id="{904A915F-71E7-41C4-907A-C8F1E2D177D1}"/>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3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9DD19F2F-2BF4-0240-9543-882EF6747C2E}" type="datetime1">
              <a:rPr lang="en-US" smtClean="0"/>
              <a:t>2/10/26</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24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F101FDF5-4B64-FC43-946E-5632B56746F2}" type="datetime1">
              <a:rPr lang="en-US" smtClean="0"/>
              <a:t>2/10/26</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0879DE7C-57E7-284B-A33E-6D0E02028338}" type="datetime1">
              <a:rPr lang="en-US" smtClean="0"/>
              <a:t>2/10/26</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D4DD2611-D82F-2A4D-A5DE-40ABD14BD6C4}" type="datetime1">
              <a:rPr lang="en-US" smtClean="0"/>
              <a:t>2/10/26</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BE792ED2-53CD-0445-A178-89CFABCF3992}" type="datetime1">
              <a:rPr lang="en-US" smtClean="0"/>
              <a:t>2/10/26</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450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EEF9AE92-BDA6-334C-B776-595ADBCC7083}" type="datetime1">
              <a:rPr lang="en-US" smtClean="0"/>
              <a:t>2/10/26</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1546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57543A10-8BC2-9248-86DA-BAD08EDEBD3C}" type="datetime1">
              <a:rPr lang="en-US" smtClean="0"/>
              <a:t>2/10/26</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036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64AB37A7-EC66-974C-80B5-3ECED48AFACC}" type="datetime1">
              <a:rPr lang="en-US" smtClean="0"/>
              <a:t>2/10/26</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0697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6E1332B-B9B3-44AE-8A49-2626B8091F1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F2353722-68E3-4138-8A81-F72F7531BC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0971CFF5-8D12-D644-B3DD-B5544FAAACE1}"/>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2024, Amazon Web Services, Inc. or its affiliates.</a:t>
            </a:r>
          </a:p>
        </p:txBody>
      </p:sp>
    </p:spTree>
    <p:extLst>
      <p:ext uri="{BB962C8B-B14F-4D97-AF65-F5344CB8AC3E}">
        <p14:creationId xmlns:p14="http://schemas.microsoft.com/office/powerpoint/2010/main" val="71268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88594736-AEEA-CA4D-A45D-F1E9AE486A50}" type="datetime1">
              <a:rPr lang="en-US" smtClean="0"/>
              <a:t>2/10/26</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395830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767BBC9A-0A84-704A-B666-B8A1940C4579}" type="datetime1">
              <a:rPr lang="en-US" smtClean="0"/>
              <a:t>2/10/26</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962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DABA0261-0528-3F49-90E4-ED82054FBC74}" type="datetime1">
              <a:rPr lang="en-US" smtClean="0"/>
              <a:t>2/10/26</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B2BB5261-66CB-0E42-A541-23C79B1094A5}" type="datetime1">
              <a:rPr lang="en-US" smtClean="0"/>
              <a:t>2/10/26</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52B3D859-AEC0-B944-89C8-F47739C34C42}" type="datetime1">
              <a:rPr lang="en-US" smtClean="0"/>
              <a:t>2/10/26</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8EE6809A-03B0-CD49-935C-2063D4109BAB}" type="datetime1">
              <a:rPr lang="en-US" smtClean="0"/>
              <a:t>2/10/26</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4BCD3A-D9BE-A141-AAA4-F8F1B1A5517A}" type="datetime1">
              <a:rPr lang="en-US" smtClean="0"/>
              <a:t>2/10/26</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2211377F-BA28-3845-97F3-53D98620ADA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2023, Amazon Web Services, Inc. or its affiliates.</a:t>
            </a:r>
          </a:p>
        </p:txBody>
      </p:sp>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O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02673385-ECCB-FC4C-92E1-10EA3C46E2BF}" type="datetime1">
              <a:rPr lang="en-US" smtClean="0"/>
              <a:t>2/10/26</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94D5B3FF-A08D-44FC-A0AE-D869ED9C1C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2" name="TextBox 11">
            <a:extLst>
              <a:ext uri="{FF2B5EF4-FFF2-40B4-BE49-F238E27FC236}">
                <a16:creationId xmlns:a16="http://schemas.microsoft.com/office/drawing/2014/main" id="{95704160-7EED-0143-8593-11611B75DB2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2023, Amazon Web Services, Inc. or its affiliates.</a:t>
            </a:r>
          </a:p>
        </p:txBody>
      </p:sp>
    </p:spTree>
    <p:extLst>
      <p:ext uri="{BB962C8B-B14F-4D97-AF65-F5344CB8AC3E}">
        <p14:creationId xmlns:p14="http://schemas.microsoft.com/office/powerpoint/2010/main" val="54313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E07D3648-82FD-284A-95D0-A3E9C831AAD9}" type="datetime1">
              <a:rPr lang="en-US" smtClean="0"/>
              <a:t>2/10/26</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D3EC3605-0B49-A242-872F-E4822FBEAC15}"/>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2023, Amazon Web Services, Inc. or its affiliates.</a:t>
            </a:r>
          </a:p>
        </p:txBody>
      </p:sp>
    </p:spTree>
    <p:extLst>
      <p:ext uri="{BB962C8B-B14F-4D97-AF65-F5344CB8AC3E}">
        <p14:creationId xmlns:p14="http://schemas.microsoft.com/office/powerpoint/2010/main" val="383810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042FDE-DD19-41FD-8B6F-87590D7D76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EA5433DB-8297-7947-B830-2F0CD4A12FF0}" type="datetime1">
              <a:rPr lang="en-US" smtClean="0"/>
              <a:t>2/10/26</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0AAAC885-C2D4-4F14-8900-38C88CAB96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9" name="TextBox 8">
            <a:extLst>
              <a:ext uri="{FF2B5EF4-FFF2-40B4-BE49-F238E27FC236}">
                <a16:creationId xmlns:a16="http://schemas.microsoft.com/office/drawing/2014/main" id="{184DBAE7-9BA8-E249-B0B7-8901FF06582F}"/>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2023, Amazon Web Services, Inc. or its affiliates.</a:t>
            </a:r>
          </a:p>
        </p:txBody>
      </p:sp>
    </p:spTree>
    <p:extLst>
      <p:ext uri="{BB962C8B-B14F-4D97-AF65-F5344CB8AC3E}">
        <p14:creationId xmlns:p14="http://schemas.microsoft.com/office/powerpoint/2010/main" val="329398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7D3142E2-737D-A245-A43E-D66792DD72C8}" type="datetime1">
              <a:rPr lang="en-US" smtClean="0"/>
              <a:t>2/10/26</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861171A5-9DB9-B746-82C9-C84F63FE6CD9}" type="datetime1">
              <a:rPr lang="en-US" smtClean="0"/>
              <a:t>2/10/26</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5A603A29-887F-F94B-9F6C-3B860810E823}" type="datetime1">
              <a:rPr lang="en-US" smtClean="0"/>
              <a:t>2/10/26</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43E1E6EE-993B-464E-B476-8FA80F327477}" type="datetime1">
              <a:rPr lang="en-US" smtClean="0"/>
              <a:t>2/10/26</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latin typeface="+mj-lt"/>
              </a:rPr>
              <a:t>Q&amp;A</a:t>
            </a:r>
          </a:p>
        </p:txBody>
      </p:sp>
    </p:spTree>
    <p:extLst>
      <p:ext uri="{BB962C8B-B14F-4D97-AF65-F5344CB8AC3E}">
        <p14:creationId xmlns:p14="http://schemas.microsoft.com/office/powerpoint/2010/main" val="276675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F94D6F-FC6C-41D8-A694-AB55DA3B3D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17" name="TextBox 16">
            <a:extLst>
              <a:ext uri="{FF2B5EF4-FFF2-40B4-BE49-F238E27FC236}">
                <a16:creationId xmlns:a16="http://schemas.microsoft.com/office/drawing/2014/main" id="{7F8B5018-B20C-8F46-977C-3C7AF08A2F0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2023, Amazon Web Services, Inc. or its affiliates.</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Opti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EFCB8B8-979C-4AAB-AA82-9F25D385BC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8954476E-F626-4819-A736-EC4102742C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D2DEB717-2DE7-459C-BBF4-D1DE18E28BE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497C2B80-F3FA-418B-83A2-AD00C724B062}"/>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4944E1C8-03C2-4996-BF98-A9CACDB54787}"/>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81FA1AA7-555D-4F9D-A68D-165E76FE781C}"/>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B05F162-C8A5-4E12-B74F-866E647CBB7B}"/>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F7ABC795-AA3D-4A5F-885A-E07B8B8AF883}"/>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21581374-1A4B-634F-BDD7-1DDAC0D29E2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2023, Amazon Web Services, Inc. or its affiliates.</a:t>
            </a:r>
          </a:p>
        </p:txBody>
      </p:sp>
    </p:spTree>
    <p:extLst>
      <p:ext uri="{BB962C8B-B14F-4D97-AF65-F5344CB8AC3E}">
        <p14:creationId xmlns:p14="http://schemas.microsoft.com/office/powerpoint/2010/main" val="372133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AF79ABD0-4BB3-454B-96DF-FA1598EF70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B52DB849-62DF-461B-B820-A4F32D048C1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1DA8CEFC-CF61-4A31-A788-161B3972BFC0}"/>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4439D56A-BB5E-4F3A-B629-0A1D1E862B5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D5D8D917-6B13-42D6-8690-C650241DA955}"/>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F0321A4E-2574-41DF-96BF-F2CDB2C809A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32E8CB69-C161-4F4F-8247-6F0E5557C9AF}"/>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7A0FDEC4-0CB5-6E46-B88B-5BE4FECFA93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2023, Amazon Web Services, Inc. or its affiliates.</a:t>
            </a:r>
          </a:p>
        </p:txBody>
      </p:sp>
    </p:spTree>
    <p:extLst>
      <p:ext uri="{BB962C8B-B14F-4D97-AF65-F5344CB8AC3E}">
        <p14:creationId xmlns:p14="http://schemas.microsoft.com/office/powerpoint/2010/main" val="97030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8EE2A75-D393-46AE-BBAB-0EB32F6FE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73A73902-C254-4348-AC8F-7A5712464B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5C957602-E6E1-48FD-A674-F0E29B19C852}"/>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D5E640DD-5644-4072-B700-BE75881795F4}"/>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1CE8A87F-3E35-4DEB-81B0-C1AC29D1186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DCA938FB-2229-41FA-B422-BA4198B7425A}"/>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E92DC88-034C-420D-85C5-F8681F9E9FAB}"/>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4D8C021E-4635-4036-8672-099B9DD4B340}"/>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99757FE8-5400-7C41-BB75-E08DC6FC8B7D}"/>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2023, Amazon Web Services, Inc. or its affiliates.</a:t>
            </a:r>
          </a:p>
        </p:txBody>
      </p:sp>
    </p:spTree>
    <p:extLst>
      <p:ext uri="{BB962C8B-B14F-4D97-AF65-F5344CB8AC3E}">
        <p14:creationId xmlns:p14="http://schemas.microsoft.com/office/powerpoint/2010/main" val="14227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E1357BCE-DF1C-9941-A12E-A31A5F71AD93}" type="datetime1">
              <a:rPr lang="en-US" smtClean="0"/>
              <a:t>2/10/26</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Option 4">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0280A60-AE9B-4B6A-975D-35CFC5451D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742C9EB4-F1AF-4D5B-B797-12A017CD008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9070AF26-7CD2-427C-AA91-5007610CFA2B}"/>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2C7F58AC-B161-4FBE-9FD6-B35E51E34568}"/>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F1CD2A80-C504-434F-936F-3B2B1AFCEFD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47C96C28-DBE7-41AE-B2A4-8E50C128D8D9}"/>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AE9D8EDA-E4CA-4B74-9177-7D67910B1738}"/>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B45939A9-6CA0-455E-9033-788F15899CEB}"/>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AA78BB98-DB57-6243-8C6E-FEF0FC8E56F8}"/>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2023, Amazon Web Services, Inc. or its affiliates.</a:t>
            </a:r>
          </a:p>
        </p:txBody>
      </p:sp>
    </p:spTree>
    <p:extLst>
      <p:ext uri="{BB962C8B-B14F-4D97-AF65-F5344CB8AC3E}">
        <p14:creationId xmlns:p14="http://schemas.microsoft.com/office/powerpoint/2010/main" val="303992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Option 5">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A117F34-934F-4076-88D3-D782D6ECB1B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67DDEC3C-3A7B-41CD-BA1E-F1F67821AD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8E75229E-512D-4B42-B5D1-CF8CCA9E6AA1}"/>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BA19A9CC-5AEE-44CE-AEDF-830A16B5066B}"/>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1DE48800-5CD8-4B07-BDB4-0138FFA2077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950D0EB8-6F99-44AC-AA8F-9D74CE0E12F4}"/>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21EF49EB-4904-4C76-997C-A99DA56896B4}"/>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50712B44-50FF-4BA1-9E6C-5F60AEE2F435}"/>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E17682E5-3952-4A4A-953C-6B52A00F086C}"/>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2023, Amazon Web Services, Inc. or its affiliates.</a:t>
            </a:r>
          </a:p>
        </p:txBody>
      </p:sp>
    </p:spTree>
    <p:extLst>
      <p:ext uri="{BB962C8B-B14F-4D97-AF65-F5344CB8AC3E}">
        <p14:creationId xmlns:p14="http://schemas.microsoft.com/office/powerpoint/2010/main" val="400853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Option 6">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E2AD207-CE0A-4D3E-A94F-E95D4794AF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D3E8DB85-756D-43AA-A4E5-05992D1281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97B59644-4343-4773-A28F-4CBF7DF4E515}"/>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E64855C4-2627-46E1-A9CA-B148C6AD8185}"/>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8E36E688-F3C3-40CD-9899-3D65D5174B0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1DF14098-B30D-4FC9-B638-A7F0EAA1DD63}"/>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EA87B262-4F9C-4963-B71F-6A599F51E47C}"/>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92E6B7D5-F737-477D-BCEB-A0FC9AA5214E}"/>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4C16F419-95CE-824B-8B49-E54037B3A1F1}"/>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2023, Amazon Web Services, Inc. or its affiliates.</a:t>
            </a:r>
          </a:p>
        </p:txBody>
      </p:sp>
    </p:spTree>
    <p:extLst>
      <p:ext uri="{BB962C8B-B14F-4D97-AF65-F5344CB8AC3E}">
        <p14:creationId xmlns:p14="http://schemas.microsoft.com/office/powerpoint/2010/main" val="99838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Option 7">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8E68949-CE6F-4504-96F3-8F99C5B8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3A34A202-5BCA-4C63-9A75-29E977C2BC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564D0F4C-32F5-4FAE-A5FD-112D779673FA}"/>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2BAE7EE1-DB4F-46E7-B763-260F18958565}"/>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A923609D-11EC-4A90-9DF4-6011CEFA068B}"/>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FA5F0A2C-DD2C-42D9-9891-3AC7EAC58A02}"/>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16FE6896-B28C-4407-9B9D-30EF7DEEC102}"/>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B0B2D505-D8BD-49D5-BA6B-C78D78B5144C}"/>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4942E70C-C45C-4E46-9B05-C99C1FF6465C}"/>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2023, Amazon Web Services, Inc. or its affiliates.</a:t>
            </a:r>
          </a:p>
        </p:txBody>
      </p:sp>
    </p:spTree>
    <p:extLst>
      <p:ext uri="{BB962C8B-B14F-4D97-AF65-F5344CB8AC3E}">
        <p14:creationId xmlns:p14="http://schemas.microsoft.com/office/powerpoint/2010/main" val="62878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 You Option 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BDE67F-978F-4031-B3D3-DF4DCF6C952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08EAADDF-3715-41F9-80EB-8089BE4C7D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230FD717-B5D1-4382-B640-9A1502DF2959}"/>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680AFCB4-6EDA-47FA-9B03-8D52A0247087}"/>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2A3C913E-49B8-4E01-84BA-3E1302AAAAB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35F2329A-FFEB-498F-831A-5B64A8D8A288}"/>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7DE1BE55-27D0-4CCD-BC1C-1E28603B288D}"/>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801B2B04-0E68-469F-97F4-1485CABC8942}"/>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369CC861-FA54-3E4C-A730-889402022BFE}"/>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2023, Amazon Web Services, Inc. or its affiliates.</a:t>
            </a:r>
          </a:p>
        </p:txBody>
      </p:sp>
    </p:spTree>
    <p:extLst>
      <p:ext uri="{BB962C8B-B14F-4D97-AF65-F5344CB8AC3E}">
        <p14:creationId xmlns:p14="http://schemas.microsoft.com/office/powerpoint/2010/main" val="297730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Option 9">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A8B14CE-D48C-4755-97B8-C8D09BC4284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A72E4779-460A-4AB2-B60F-636DA52DBE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46067447-57A4-4241-95CA-58BA6147CCF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86F5222C-6420-402E-8432-442A9B9039BD}"/>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7FF9F2DF-FEFD-4519-BA6A-321AE118D617}"/>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FB278312-C7E9-4084-9DA4-8FF690E63DCB}"/>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841CF4B-BB8A-4DB4-9E3A-0FE156EE607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2CCD502E-CCF3-4763-BBA5-9668C6A2CD81}"/>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DDB3FA62-6F7D-C245-94EF-CC61AE2D7055}"/>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2023, Amazon Web Services, Inc. or its affiliates.</a:t>
            </a:r>
          </a:p>
        </p:txBody>
      </p:sp>
    </p:spTree>
    <p:extLst>
      <p:ext uri="{BB962C8B-B14F-4D97-AF65-F5344CB8AC3E}">
        <p14:creationId xmlns:p14="http://schemas.microsoft.com/office/powerpoint/2010/main" val="165344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Option 10">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99E97E-66C6-4818-BD73-FD1DEC2A17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73CF5C72-58D2-4105-AADB-DD17ABECFC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EE89F7E8-34D5-405B-AE9C-9A1ACC3C2B2E}"/>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FE382DE2-8277-44F2-BA33-B9F080C86318}"/>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2F3C8CFB-D16E-4A3C-AD00-0A429FF6466C}"/>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C0923359-3BBB-4CE7-B735-2F4ADEAECF74}"/>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E287D8B1-049A-44B5-941A-00789112FB84}"/>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C754C1F4-1140-46D2-8F46-A49CC24C6485}"/>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17283338-84FB-5148-8C2F-B3A0CAE3E9DA}"/>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2023, Amazon Web Services, Inc. or its affiliates.</a:t>
            </a:r>
          </a:p>
        </p:txBody>
      </p:sp>
    </p:spTree>
    <p:extLst>
      <p:ext uri="{BB962C8B-B14F-4D97-AF65-F5344CB8AC3E}">
        <p14:creationId xmlns:p14="http://schemas.microsoft.com/office/powerpoint/2010/main" val="388654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Option 11">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A4623BD-B67C-4E55-8A2B-78F2A27CCA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DB5FD913-AA31-4215-9688-5AEC91B155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2122668E-8FB9-448F-A378-4A580E1A57BF}"/>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A949EC9C-3C70-49AA-8B49-6ADBA205EF42}"/>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B4F15B12-1AC6-4328-97BB-8B37EE3A022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CEF48591-DA78-43C0-AB30-09A697E96E1A}"/>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B2E2B554-8152-4875-8AE7-DB559878A5E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94C9D5B0-6B00-4369-AE51-42B65E61ED2C}"/>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5FA1A797-766E-2044-B9AC-3A309F971FEB}"/>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2023, Amazon Web Services, Inc. or its affiliates.</a:t>
            </a:r>
          </a:p>
        </p:txBody>
      </p:sp>
    </p:spTree>
    <p:extLst>
      <p:ext uri="{BB962C8B-B14F-4D97-AF65-F5344CB8AC3E}">
        <p14:creationId xmlns:p14="http://schemas.microsoft.com/office/powerpoint/2010/main" val="190687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p>
            <a:fld id="{CD4F62B8-64AD-FC43-BDB1-FE09804815CA}" type="datetime1">
              <a:rPr lang="en-US" smtClean="0"/>
              <a:t>2/10/26</a:t>
            </a:fld>
            <a:endParaRPr lang="en-US"/>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48409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p>
            <a:fld id="{952ECE19-CEB2-0246-90AC-7E12528603B1}" type="datetime1">
              <a:rPr lang="en-US" smtClean="0"/>
              <a:t>2/10/26</a:t>
            </a:fld>
            <a:endParaRPr lang="en-US"/>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84774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D3F67125-4423-B043-A078-9D7E1DD2586D}" type="datetime1">
              <a:rPr lang="en-US" smtClean="0"/>
              <a:t>2/10/26</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4" name="TextBox 13">
            <a:extLst>
              <a:ext uri="{FF2B5EF4-FFF2-40B4-BE49-F238E27FC236}">
                <a16:creationId xmlns:a16="http://schemas.microsoft.com/office/drawing/2014/main" id="{5C8D7861-7FF1-0946-8A82-86A7F99607C6}"/>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2024, Amazon Web Services, Inc. or its affiliates.</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hank You Opti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EFCB8B8-979C-4AAB-AA82-9F25D385BCBF}"/>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8954476E-F626-4819-A736-EC4102742C95}"/>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625603" y="703824"/>
            <a:ext cx="1003173" cy="600189"/>
          </a:xfrm>
          <a:prstGeom prst="rect">
            <a:avLst/>
          </a:prstGeom>
        </p:spPr>
      </p:pic>
      <p:sp>
        <p:nvSpPr>
          <p:cNvPr id="20" name="Text Placeholder 7">
            <a:extLst>
              <a:ext uri="{FF2B5EF4-FFF2-40B4-BE49-F238E27FC236}">
                <a16:creationId xmlns:a16="http://schemas.microsoft.com/office/drawing/2014/main" id="{D2DEB717-2DE7-459C-BBF4-D1DE18E28BEC}"/>
              </a:ext>
            </a:extLst>
          </p:cNvPr>
          <p:cNvSpPr>
            <a:spLocks noGrp="1"/>
          </p:cNvSpPr>
          <p:nvPr>
            <p:ph type="body" sz="quarter" idx="10" hasCustomPrompt="1"/>
          </p:nvPr>
        </p:nvSpPr>
        <p:spPr>
          <a:xfrm>
            <a:off x="619125" y="3621643"/>
            <a:ext cx="3188601" cy="369332"/>
          </a:xfrm>
        </p:spPr>
        <p:txBody>
          <a:bodyPr anchor="b" anchorCtr="0"/>
          <a:lstStyle>
            <a:lvl1pPr marL="0" indent="0">
              <a:buNone/>
              <a:defRPr sz="2000"/>
            </a:lvl1pPr>
          </a:lstStyle>
          <a:p>
            <a:pPr lvl="0"/>
            <a:r>
              <a:rPr lang="en-US" dirty="0"/>
              <a:t>Speaker name (pronouns)</a:t>
            </a:r>
          </a:p>
        </p:txBody>
      </p:sp>
      <p:sp>
        <p:nvSpPr>
          <p:cNvPr id="21" name="Text Placeholder 9">
            <a:extLst>
              <a:ext uri="{FF2B5EF4-FFF2-40B4-BE49-F238E27FC236}">
                <a16:creationId xmlns:a16="http://schemas.microsoft.com/office/drawing/2014/main" id="{497C2B80-F3FA-418B-83A2-AD00C724B062}"/>
              </a:ext>
            </a:extLst>
          </p:cNvPr>
          <p:cNvSpPr>
            <a:spLocks noGrp="1"/>
          </p:cNvSpPr>
          <p:nvPr>
            <p:ph type="body" sz="quarter" idx="11" hasCustomPrompt="1"/>
          </p:nvPr>
        </p:nvSpPr>
        <p:spPr>
          <a:xfrm>
            <a:off x="619125" y="3990975"/>
            <a:ext cx="3188601" cy="535531"/>
          </a:xfrm>
        </p:spPr>
        <p:txBody>
          <a:bodyPr/>
          <a:lstStyle>
            <a:lvl1pPr marL="0" indent="0">
              <a:spcAft>
                <a:spcPts val="600"/>
              </a:spcAft>
              <a:buNone/>
              <a:defRPr sz="1600"/>
            </a:lvl1pPr>
          </a:lstStyle>
          <a:p>
            <a:pPr lvl="0"/>
            <a:r>
              <a:rPr lang="en-US" dirty="0"/>
              <a:t>Speaker contact info (email or socials)</a:t>
            </a:r>
          </a:p>
        </p:txBody>
      </p:sp>
      <p:sp>
        <p:nvSpPr>
          <p:cNvPr id="11" name="TextBox 10">
            <a:extLst>
              <a:ext uri="{FF2B5EF4-FFF2-40B4-BE49-F238E27FC236}">
                <a16:creationId xmlns:a16="http://schemas.microsoft.com/office/drawing/2014/main" id="{D7ADA23D-A848-47C4-8FE9-A8BD01F33E0C}"/>
              </a:ext>
            </a:extLst>
          </p:cNvPr>
          <p:cNvSpPr txBox="1"/>
          <p:nvPr userDrawn="1"/>
        </p:nvSpPr>
        <p:spPr>
          <a:xfrm>
            <a:off x="609601" y="6398203"/>
            <a:ext cx="2745850" cy="184666"/>
          </a:xfrm>
          <a:prstGeom prst="rect">
            <a:avLst/>
          </a:prstGeom>
          <a:noFill/>
        </p:spPr>
        <p:txBody>
          <a:bodyPr wrap="square" rtlCol="0">
            <a:spAutoFit/>
          </a:bodyPr>
          <a:lstStyle/>
          <a:p>
            <a:pPr algn="ctr"/>
            <a:r>
              <a:rPr lang="en-US" sz="600" dirty="0">
                <a:solidFill>
                  <a:schemeClr val="tx2"/>
                </a:solidFill>
              </a:rPr>
              <a:t>© 2024, Amazon Web Services, Inc. or its affiliates. All rights reserved.</a:t>
            </a:r>
          </a:p>
        </p:txBody>
      </p:sp>
      <p:sp>
        <p:nvSpPr>
          <p:cNvPr id="13" name="TextBox 12">
            <a:extLst>
              <a:ext uri="{FF2B5EF4-FFF2-40B4-BE49-F238E27FC236}">
                <a16:creationId xmlns:a16="http://schemas.microsoft.com/office/drawing/2014/main" id="{D57C6410-0844-4E5F-8C30-2C3E4F0D9FFD}"/>
              </a:ext>
            </a:extLst>
          </p:cNvPr>
          <p:cNvSpPr txBox="1"/>
          <p:nvPr userDrawn="1"/>
        </p:nvSpPr>
        <p:spPr>
          <a:xfrm>
            <a:off x="778582"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18013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2AAE77B9-760B-8040-A41E-8B5B73F4B26D}" type="datetime1">
              <a:rPr lang="en-US" smtClean="0"/>
              <a:t>2/10/26</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FE35BE89-FE1B-4E4D-90F0-7B3CCBA597B3}" type="datetime1">
              <a:rPr lang="en-US" smtClean="0"/>
              <a:t>2/10/26</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200866B5-5A5C-8240-98AA-260A2F078626}" type="datetime1">
              <a:rPr lang="en-US" smtClean="0"/>
              <a:t>2/10/26</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22773CBB-035E-144E-8241-1E6656880D89}" type="datetime1">
              <a:rPr lang="en-US" smtClean="0"/>
              <a:t>2/10/26</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15C29CE-3041-7140-9BA9-DCB3249F163A}" type="datetime1">
              <a:rPr lang="en-US" smtClean="0"/>
              <a:t>2/10/26</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sz="1000" dirty="0"/>
              <a:t>AWS Application Migration Service</a:t>
            </a:r>
            <a:endParaRPr lang="en-US" dirty="0">
              <a:solidFill>
                <a:schemeClr val="tx2"/>
              </a:solidFill>
            </a:endParaRPr>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5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EEBF6604-AFFA-2144-84A8-B114434DA9D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2024, Amazon Web Services, Inc. or its affiliates.</a:t>
            </a:r>
          </a:p>
        </p:txBody>
      </p:sp>
    </p:spTree>
    <p:extLst>
      <p:ext uri="{BB962C8B-B14F-4D97-AF65-F5344CB8AC3E}">
        <p14:creationId xmlns:p14="http://schemas.microsoft.com/office/powerpoint/2010/main" val="471148940"/>
      </p:ext>
    </p:extLst>
  </p:cSld>
  <p:clrMap bg1="dk1" tx1="lt1" bg2="dk2" tx2="lt2" accent1="accent1" accent2="accent2" accent3="accent3" accent4="accent4" accent5="accent5" accent6="accent6" hlink="hlink" folHlink="folHlink"/>
  <p:sldLayoutIdLst>
    <p:sldLayoutId id="2147483649" r:id="rId1"/>
    <p:sldLayoutId id="2147483679" r:id="rId2"/>
    <p:sldLayoutId id="2147483661" r:id="rId3"/>
    <p:sldLayoutId id="2147483654" r:id="rId4"/>
    <p:sldLayoutId id="2147483662" r:id="rId5"/>
    <p:sldLayoutId id="2147483663" r:id="rId6"/>
    <p:sldLayoutId id="2147483655" r:id="rId7"/>
    <p:sldLayoutId id="2147483650" r:id="rId8"/>
    <p:sldLayoutId id="2147483664" r:id="rId9"/>
    <p:sldLayoutId id="2147483666" r:id="rId10"/>
    <p:sldLayoutId id="2147483667" r:id="rId11"/>
    <p:sldLayoutId id="2147483665" r:id="rId12"/>
    <p:sldLayoutId id="2147483668" r:id="rId13"/>
    <p:sldLayoutId id="2147483653" r:id="rId14"/>
    <p:sldLayoutId id="2147483689" r:id="rId15"/>
    <p:sldLayoutId id="2147483691" r:id="rId16"/>
    <p:sldLayoutId id="2147483690" r:id="rId17"/>
    <p:sldLayoutId id="2147483657" r:id="rId18"/>
    <p:sldLayoutId id="2147483692" r:id="rId19"/>
    <p:sldLayoutId id="2147483694" r:id="rId20"/>
    <p:sldLayoutId id="2147483693" r:id="rId21"/>
    <p:sldLayoutId id="2147483652" r:id="rId22"/>
    <p:sldLayoutId id="2147483669" r:id="rId23"/>
    <p:sldLayoutId id="2147483670" r:id="rId24"/>
    <p:sldLayoutId id="2147483673" r:id="rId25"/>
    <p:sldLayoutId id="2147483651" r:id="rId26"/>
    <p:sldLayoutId id="2147483686" r:id="rId27"/>
    <p:sldLayoutId id="2147483687" r:id="rId28"/>
    <p:sldLayoutId id="2147483688" r:id="rId29"/>
    <p:sldLayoutId id="2147483671" r:id="rId30"/>
    <p:sldLayoutId id="2147483672" r:id="rId31"/>
    <p:sldLayoutId id="2147483695" r:id="rId32"/>
    <p:sldLayoutId id="2147483674" r:id="rId33"/>
    <p:sldLayoutId id="2147483675" r:id="rId34"/>
    <p:sldLayoutId id="2147483656" r:id="rId35"/>
    <p:sldLayoutId id="2147483676"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678" r:id="rId50"/>
    <p:sldLayoutId id="2147483710" r:id="rId5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pos="192" userDrawn="1">
          <p15:clr>
            <a:srgbClr val="F26B43"/>
          </p15:clr>
        </p15:guide>
        <p15:guide id="4" orient="horz" pos="3912" userDrawn="1">
          <p15:clr>
            <a:srgbClr val="F26B43"/>
          </p15:clr>
        </p15:guide>
        <p15:guide id="5" orient="horz" pos="1080" userDrawn="1">
          <p15:clr>
            <a:srgbClr val="F26B43"/>
          </p15:clr>
        </p15:guide>
        <p15:guide id="6" orient="horz" pos="57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34383-8A31-3767-68BB-CA7BE05565B8}"/>
              </a:ext>
            </a:extLst>
          </p:cNvPr>
          <p:cNvSpPr>
            <a:spLocks noGrp="1"/>
          </p:cNvSpPr>
          <p:nvPr>
            <p:ph type="ctrTitle"/>
          </p:nvPr>
        </p:nvSpPr>
        <p:spPr>
          <a:xfrm>
            <a:off x="609598" y="2026178"/>
            <a:ext cx="6460999" cy="590931"/>
          </a:xfrm>
        </p:spPr>
        <p:txBody>
          <a:bodyPr/>
          <a:lstStyle/>
          <a:p>
            <a:r>
              <a:rPr lang="en-US" sz="3600" dirty="0"/>
              <a:t>Argo CD on EKS</a:t>
            </a:r>
            <a:endParaRPr lang="en-IL" sz="3600" dirty="0"/>
          </a:p>
        </p:txBody>
      </p:sp>
      <p:sp>
        <p:nvSpPr>
          <p:cNvPr id="3" name="Subtitle 2">
            <a:extLst>
              <a:ext uri="{FF2B5EF4-FFF2-40B4-BE49-F238E27FC236}">
                <a16:creationId xmlns:a16="http://schemas.microsoft.com/office/drawing/2014/main" id="{869EEC7D-78D2-A8CE-7878-74DCD85F5881}"/>
              </a:ext>
            </a:extLst>
          </p:cNvPr>
          <p:cNvSpPr>
            <a:spLocks noGrp="1"/>
          </p:cNvSpPr>
          <p:nvPr>
            <p:ph type="subTitle" idx="1"/>
          </p:nvPr>
        </p:nvSpPr>
        <p:spPr>
          <a:xfrm>
            <a:off x="609597" y="3181160"/>
            <a:ext cx="9567556" cy="590931"/>
          </a:xfrm>
        </p:spPr>
        <p:txBody>
          <a:bodyPr/>
          <a:lstStyle/>
          <a:p>
            <a:pPr rtl="1"/>
            <a:r>
              <a:rPr lang="en-US" dirty="0" err="1"/>
              <a:t>GitOps</a:t>
            </a:r>
            <a:r>
              <a:rPr lang="en-US" dirty="0"/>
              <a:t> continuous delivery tool for Kubernetes</a:t>
            </a:r>
            <a:endParaRPr lang="en-US" sz="2800" dirty="0"/>
          </a:p>
        </p:txBody>
      </p:sp>
      <p:sp>
        <p:nvSpPr>
          <p:cNvPr id="4" name="Text Placeholder 3">
            <a:extLst>
              <a:ext uri="{FF2B5EF4-FFF2-40B4-BE49-F238E27FC236}">
                <a16:creationId xmlns:a16="http://schemas.microsoft.com/office/drawing/2014/main" id="{171B4F75-C489-C1AD-5F27-821E22CBF392}"/>
              </a:ext>
            </a:extLst>
          </p:cNvPr>
          <p:cNvSpPr>
            <a:spLocks noGrp="1"/>
          </p:cNvSpPr>
          <p:nvPr>
            <p:ph type="body" sz="quarter" idx="11"/>
          </p:nvPr>
        </p:nvSpPr>
        <p:spPr/>
        <p:txBody>
          <a:bodyPr/>
          <a:lstStyle/>
          <a:p>
            <a:endParaRPr lang="en-IL" dirty="0"/>
          </a:p>
        </p:txBody>
      </p:sp>
      <p:sp>
        <p:nvSpPr>
          <p:cNvPr id="6" name="Text Placeholder 5">
            <a:extLst>
              <a:ext uri="{FF2B5EF4-FFF2-40B4-BE49-F238E27FC236}">
                <a16:creationId xmlns:a16="http://schemas.microsoft.com/office/drawing/2014/main" id="{0BCCC8CF-7D9B-321F-7985-7662A2B56451}"/>
              </a:ext>
            </a:extLst>
          </p:cNvPr>
          <p:cNvSpPr>
            <a:spLocks noGrp="1"/>
          </p:cNvSpPr>
          <p:nvPr>
            <p:ph type="body" sz="quarter" idx="12"/>
          </p:nvPr>
        </p:nvSpPr>
        <p:spPr/>
        <p:txBody>
          <a:bodyPr/>
          <a:lstStyle/>
          <a:p>
            <a:endParaRPr lang="en-IL" dirty="0"/>
          </a:p>
        </p:txBody>
      </p:sp>
    </p:spTree>
    <p:extLst>
      <p:ext uri="{BB962C8B-B14F-4D97-AF65-F5344CB8AC3E}">
        <p14:creationId xmlns:p14="http://schemas.microsoft.com/office/powerpoint/2010/main" val="187294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5D0C7-E9CD-A516-742F-C15C966381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99F6C1-68FF-C04B-6335-3F7B449BED08}"/>
              </a:ext>
            </a:extLst>
          </p:cNvPr>
          <p:cNvSpPr>
            <a:spLocks noGrp="1"/>
          </p:cNvSpPr>
          <p:nvPr>
            <p:ph type="title"/>
          </p:nvPr>
        </p:nvSpPr>
        <p:spPr>
          <a:xfrm>
            <a:off x="609600" y="914401"/>
            <a:ext cx="10972800" cy="535531"/>
          </a:xfrm>
        </p:spPr>
        <p:txBody>
          <a:bodyPr/>
          <a:lstStyle/>
          <a:p>
            <a:r>
              <a:rPr lang="en-US" dirty="0"/>
              <a:t>Workshop Journey</a:t>
            </a:r>
          </a:p>
        </p:txBody>
      </p:sp>
      <p:sp>
        <p:nvSpPr>
          <p:cNvPr id="3" name="Text Placeholder 2">
            <a:extLst>
              <a:ext uri="{FF2B5EF4-FFF2-40B4-BE49-F238E27FC236}">
                <a16:creationId xmlns:a16="http://schemas.microsoft.com/office/drawing/2014/main" id="{7A0FD5B9-23F3-7461-7628-36278267FDD0}"/>
              </a:ext>
            </a:extLst>
          </p:cNvPr>
          <p:cNvSpPr>
            <a:spLocks noGrp="1"/>
          </p:cNvSpPr>
          <p:nvPr>
            <p:ph type="body" sz="quarter" idx="10"/>
          </p:nvPr>
        </p:nvSpPr>
        <p:spPr>
          <a:xfrm>
            <a:off x="609600" y="1714500"/>
            <a:ext cx="10972800" cy="4010329"/>
          </a:xfrm>
        </p:spPr>
        <p:txBody>
          <a:bodyPr/>
          <a:lstStyle/>
          <a:p>
            <a:pPr marL="342900" indent="-342900">
              <a:buFont typeface="Arial" panose="020B0604020202020204" pitchFamily="34" charset="0"/>
              <a:buChar char="•"/>
            </a:pPr>
            <a:r>
              <a:rPr lang="en-US" dirty="0"/>
              <a:t>Prerequisites: </a:t>
            </a:r>
            <a:r>
              <a:rPr lang="en-US" dirty="0" err="1"/>
              <a:t>GitOps</a:t>
            </a:r>
            <a:r>
              <a:rPr lang="en-US" dirty="0"/>
              <a:t> principles, Argo CD Capabilities</a:t>
            </a:r>
          </a:p>
          <a:p>
            <a:r>
              <a:rPr lang="en-US" dirty="0"/>
              <a:t>• Argo CD Fundamentals: Applications, </a:t>
            </a:r>
            <a:r>
              <a:rPr lang="en-US" dirty="0" err="1"/>
              <a:t>ApplicationSets</a:t>
            </a:r>
            <a:r>
              <a:rPr lang="en-US" dirty="0"/>
              <a:t>, Projects</a:t>
            </a:r>
          </a:p>
          <a:p>
            <a:r>
              <a:rPr lang="en-US" dirty="0"/>
              <a:t>• Setup Automation: Cluster registration and Team onboarding</a:t>
            </a:r>
          </a:p>
          <a:p>
            <a:r>
              <a:rPr lang="en-US" dirty="0"/>
              <a:t>• Onboard Clusters: Dev &amp; Prod environments</a:t>
            </a:r>
          </a:p>
          <a:p>
            <a:r>
              <a:rPr lang="en-US" dirty="0"/>
              <a:t>• Onboard Teams: Deploy to Dev &amp; Prod environments</a:t>
            </a:r>
          </a:p>
          <a:p>
            <a:endParaRPr lang="en-US" dirty="0"/>
          </a:p>
        </p:txBody>
      </p:sp>
      <p:sp>
        <p:nvSpPr>
          <p:cNvPr id="4" name="Slide Number Placeholder 3">
            <a:extLst>
              <a:ext uri="{FF2B5EF4-FFF2-40B4-BE49-F238E27FC236}">
                <a16:creationId xmlns:a16="http://schemas.microsoft.com/office/drawing/2014/main" id="{C5F859F4-9C61-F6DD-CC8F-EC20E929BAD5}"/>
              </a:ext>
            </a:extLst>
          </p:cNvPr>
          <p:cNvSpPr>
            <a:spLocks noGrp="1"/>
          </p:cNvSpPr>
          <p:nvPr>
            <p:ph type="sldNum" sz="quarter" idx="13"/>
          </p:nvPr>
        </p:nvSpPr>
        <p:spPr/>
        <p:txBody>
          <a:bodyPr/>
          <a:lstStyle/>
          <a:p>
            <a:fld id="{EB4B8DE2-A4E8-46E4-8BBF-D75455EFF32C}" type="slidenum">
              <a:rPr lang="en-US" smtClean="0"/>
              <a:pPr/>
              <a:t>10</a:t>
            </a:fld>
            <a:endParaRPr lang="en-US"/>
          </a:p>
        </p:txBody>
      </p:sp>
    </p:spTree>
    <p:extLst>
      <p:ext uri="{BB962C8B-B14F-4D97-AF65-F5344CB8AC3E}">
        <p14:creationId xmlns:p14="http://schemas.microsoft.com/office/powerpoint/2010/main" val="347866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8A78F9F-3BF0-44B5-875F-A173357DFE49}"/>
              </a:ext>
            </a:extLst>
          </p:cNvPr>
          <p:cNvSpPr>
            <a:spLocks noGrp="1"/>
          </p:cNvSpPr>
          <p:nvPr>
            <p:ph type="body" sz="quarter" idx="10"/>
          </p:nvPr>
        </p:nvSpPr>
        <p:spPr/>
        <p:txBody>
          <a:bodyPr/>
          <a:lstStyle/>
          <a:p>
            <a:r>
              <a:rPr lang="en-US" dirty="0"/>
              <a:t>Your Name</a:t>
            </a:r>
          </a:p>
        </p:txBody>
      </p:sp>
      <p:sp>
        <p:nvSpPr>
          <p:cNvPr id="6" name="Text Placeholder 5">
            <a:extLst>
              <a:ext uri="{FF2B5EF4-FFF2-40B4-BE49-F238E27FC236}">
                <a16:creationId xmlns:a16="http://schemas.microsoft.com/office/drawing/2014/main" id="{5F48FC1B-A354-4EA6-BAEE-A47A09C4A57E}"/>
              </a:ext>
            </a:extLst>
          </p:cNvPr>
          <p:cNvSpPr>
            <a:spLocks noGrp="1"/>
          </p:cNvSpPr>
          <p:nvPr>
            <p:ph type="body" sz="quarter" idx="11"/>
          </p:nvPr>
        </p:nvSpPr>
        <p:spPr>
          <a:xfrm>
            <a:off x="619125" y="3990975"/>
            <a:ext cx="3188601" cy="313932"/>
          </a:xfrm>
        </p:spPr>
        <p:txBody>
          <a:bodyPr/>
          <a:lstStyle/>
          <a:p>
            <a:r>
              <a:rPr lang="en-US" dirty="0"/>
              <a:t>YourAlias@amazon.com</a:t>
            </a:r>
          </a:p>
        </p:txBody>
      </p:sp>
    </p:spTree>
    <p:extLst>
      <p:ext uri="{BB962C8B-B14F-4D97-AF65-F5344CB8AC3E}">
        <p14:creationId xmlns:p14="http://schemas.microsoft.com/office/powerpoint/2010/main" val="322033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4">
            <a:extLst>
              <a:ext uri="{FF2B5EF4-FFF2-40B4-BE49-F238E27FC236}">
                <a16:creationId xmlns:a16="http://schemas.microsoft.com/office/drawing/2014/main" id="{D1B0943B-6652-1445-A2B1-ECFDE8351DE9}"/>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14EB9E2A-8FE8-6C4A-9436-8D36FAF8275D}"/>
              </a:ext>
            </a:extLst>
          </p:cNvPr>
          <p:cNvSpPr>
            <a:spLocks noGrp="1"/>
          </p:cNvSpPr>
          <p:nvPr>
            <p:ph type="body" sz="quarter" idx="10"/>
          </p:nvPr>
        </p:nvSpPr>
        <p:spPr>
          <a:xfrm>
            <a:off x="609600" y="1714500"/>
            <a:ext cx="10972800" cy="2681760"/>
          </a:xfrm>
        </p:spPr>
        <p:txBody>
          <a:bodyPr vert="horz" wrap="square" lIns="0" tIns="45720" rIns="0" bIns="45720" rtlCol="0" anchor="t">
            <a:spAutoFit/>
          </a:bodyPr>
          <a:lstStyle/>
          <a:p>
            <a:pPr marL="342900" indent="-342900">
              <a:lnSpc>
                <a:spcPts val="1380"/>
              </a:lnSpc>
              <a:buClr>
                <a:schemeClr val="tx1"/>
              </a:buClr>
              <a:buFont typeface="Arial" panose="020B0604020202020204" pitchFamily="34" charset="0"/>
              <a:buChar char="•"/>
            </a:pPr>
            <a:r>
              <a:rPr lang="en-US" dirty="0">
                <a:latin typeface="Amazon Ember Regular"/>
              </a:rPr>
              <a:t>Argo CD Capability on EKS</a:t>
            </a:r>
          </a:p>
          <a:p>
            <a:pPr marL="342900" indent="-342900">
              <a:lnSpc>
                <a:spcPts val="1380"/>
              </a:lnSpc>
              <a:buClr>
                <a:schemeClr val="tx1"/>
              </a:buClr>
              <a:buFont typeface="Arial" panose="020B0604020202020204" pitchFamily="34" charset="0"/>
              <a:buChar char="•"/>
            </a:pPr>
            <a:r>
              <a:rPr lang="en-US" dirty="0">
                <a:latin typeface="Amazon Ember Regular"/>
              </a:rPr>
              <a:t>The Business Challenge</a:t>
            </a:r>
          </a:p>
          <a:p>
            <a:pPr marL="342900" indent="-342900">
              <a:lnSpc>
                <a:spcPts val="1380"/>
              </a:lnSpc>
              <a:buClr>
                <a:schemeClr val="tx1"/>
              </a:buClr>
              <a:buFont typeface="Arial" panose="020B0604020202020204" pitchFamily="34" charset="0"/>
              <a:buChar char="•"/>
            </a:pPr>
            <a:r>
              <a:rPr lang="en-US" dirty="0">
                <a:latin typeface="Amazon Ember Regular"/>
              </a:rPr>
              <a:t>Business Goals</a:t>
            </a:r>
          </a:p>
          <a:p>
            <a:pPr marL="342900" indent="-342900">
              <a:lnSpc>
                <a:spcPts val="1380"/>
              </a:lnSpc>
              <a:buClr>
                <a:schemeClr val="tx1"/>
              </a:buClr>
              <a:buFont typeface="Arial" panose="020B0604020202020204" pitchFamily="34" charset="0"/>
              <a:buChar char="•"/>
            </a:pPr>
            <a:r>
              <a:rPr lang="en-US" dirty="0">
                <a:latin typeface="Amazon Ember Regular"/>
              </a:rPr>
              <a:t>Workshop Journey</a:t>
            </a:r>
            <a:endParaRPr lang="en-US" dirty="0">
              <a:latin typeface="Amazon Ember Regular"/>
              <a:cs typeface="Amazon Ember Regular"/>
            </a:endParaRPr>
          </a:p>
          <a:p>
            <a:pPr marL="342900" indent="-342900">
              <a:buClr>
                <a:schemeClr val="tx1"/>
              </a:buClr>
              <a:buFont typeface="Arial" panose="020B0604020202020204" pitchFamily="34" charset="0"/>
              <a:buChar char="•"/>
            </a:pPr>
            <a:endParaRPr lang="en-IL" dirty="0"/>
          </a:p>
        </p:txBody>
      </p:sp>
      <p:sp>
        <p:nvSpPr>
          <p:cNvPr id="2" name="Slide Number Placeholder 1">
            <a:extLst>
              <a:ext uri="{FF2B5EF4-FFF2-40B4-BE49-F238E27FC236}">
                <a16:creationId xmlns:a16="http://schemas.microsoft.com/office/drawing/2014/main" id="{418588FA-3BB9-3244-924E-E797D864D34C}"/>
              </a:ext>
            </a:extLst>
          </p:cNvPr>
          <p:cNvSpPr>
            <a:spLocks noGrp="1"/>
          </p:cNvSpPr>
          <p:nvPr>
            <p:ph type="sldNum" sz="quarter" idx="13"/>
          </p:nvPr>
        </p:nvSpPr>
        <p:spPr/>
        <p:txBody>
          <a:bodyPr/>
          <a:lstStyle/>
          <a:p>
            <a:fld id="{EB4B8DE2-A4E8-46E4-8BBF-D75455EFF32C}" type="slidenum">
              <a:rPr lang="en-US" smtClean="0"/>
              <a:pPr/>
              <a:t>2</a:t>
            </a:fld>
            <a:endParaRPr lang="en-US"/>
          </a:p>
        </p:txBody>
      </p:sp>
    </p:spTree>
    <p:extLst>
      <p:ext uri="{BB962C8B-B14F-4D97-AF65-F5344CB8AC3E}">
        <p14:creationId xmlns:p14="http://schemas.microsoft.com/office/powerpoint/2010/main" val="247966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D3367-C496-5CB5-7FC0-109D8C2E992E}"/>
              </a:ext>
            </a:extLst>
          </p:cNvPr>
          <p:cNvSpPr>
            <a:spLocks noGrp="1"/>
          </p:cNvSpPr>
          <p:nvPr>
            <p:ph type="title"/>
          </p:nvPr>
        </p:nvSpPr>
        <p:spPr/>
        <p:txBody>
          <a:bodyPr/>
          <a:lstStyle/>
          <a:p>
            <a:r>
              <a:rPr lang="en-US" dirty="0"/>
              <a:t>Argo CD Capability</a:t>
            </a:r>
          </a:p>
        </p:txBody>
      </p:sp>
      <p:sp>
        <p:nvSpPr>
          <p:cNvPr id="3" name="Content Placeholder 2">
            <a:extLst>
              <a:ext uri="{FF2B5EF4-FFF2-40B4-BE49-F238E27FC236}">
                <a16:creationId xmlns:a16="http://schemas.microsoft.com/office/drawing/2014/main" id="{36A6F2D6-9991-2888-8F94-CE32587A48E8}"/>
              </a:ext>
            </a:extLst>
          </p:cNvPr>
          <p:cNvSpPr>
            <a:spLocks noGrp="1"/>
          </p:cNvSpPr>
          <p:nvPr>
            <p:ph sz="half" idx="1"/>
          </p:nvPr>
        </p:nvSpPr>
        <p:spPr>
          <a:xfrm>
            <a:off x="609600" y="1714500"/>
            <a:ext cx="5248274" cy="4413345"/>
          </a:xfrm>
        </p:spPr>
        <p:txBody>
          <a:bodyPr/>
          <a:lstStyle/>
          <a:p>
            <a:pPr marL="342900" indent="-342900">
              <a:buFont typeface="Arial" panose="020B0604020202020204" pitchFamily="34" charset="0"/>
              <a:buChar char="•"/>
            </a:pPr>
            <a:r>
              <a:rPr lang="en-US" b="1" dirty="0"/>
              <a:t> Argo CD Full Managed by AWS</a:t>
            </a:r>
          </a:p>
          <a:p>
            <a:pPr marL="628650" lvl="1" indent="-342900">
              <a:buFont typeface="Arial" panose="020B0604020202020204" pitchFamily="34" charset="0"/>
              <a:buChar char="•"/>
            </a:pPr>
            <a:r>
              <a:rPr lang="en-US" dirty="0"/>
              <a:t>Install  configure, configure and maintain Argo CD infrastructure</a:t>
            </a:r>
            <a:endParaRPr lang="en-US" b="1" dirty="0"/>
          </a:p>
          <a:p>
            <a:pPr marL="342900" indent="-342900">
              <a:buFont typeface="Arial" panose="020B0604020202020204" pitchFamily="34" charset="0"/>
              <a:buChar char="•"/>
            </a:pPr>
            <a:r>
              <a:rPr lang="en-US" b="1" dirty="0"/>
              <a:t>AWS Handles Operations</a:t>
            </a:r>
          </a:p>
          <a:p>
            <a:pPr marL="628650" lvl="1" indent="-342900">
              <a:buFont typeface="Arial" panose="020B0604020202020204" pitchFamily="34" charset="0"/>
              <a:buChar char="•"/>
            </a:pPr>
            <a:r>
              <a:rPr lang="en-US" dirty="0"/>
              <a:t>Automatic scaling, patching  and operational management</a:t>
            </a:r>
          </a:p>
          <a:p>
            <a:pPr marL="342900" indent="-342900">
              <a:buFont typeface="Arial" panose="020B0604020202020204" pitchFamily="34" charset="0"/>
              <a:buChar char="•"/>
            </a:pPr>
            <a:r>
              <a:rPr lang="en-US" b="1" dirty="0"/>
              <a:t>Direct Integration with Identity Center	</a:t>
            </a:r>
          </a:p>
          <a:p>
            <a:pPr marL="628650" lvl="1" indent="-342900">
              <a:buFont typeface="Arial" panose="020B0604020202020204" pitchFamily="34" charset="0"/>
              <a:buChar char="•"/>
            </a:pPr>
            <a:r>
              <a:rPr lang="en-US" dirty="0"/>
              <a:t>Seamless SSO and user management</a:t>
            </a:r>
          </a:p>
          <a:p>
            <a:pPr marL="342900" indent="-342900">
              <a:buFont typeface="Arial" panose="020B0604020202020204" pitchFamily="34" charset="0"/>
              <a:buChar char="•"/>
            </a:pPr>
            <a:endParaRPr lang="en-US" dirty="0"/>
          </a:p>
          <a:p>
            <a:endParaRPr lang="en-US" dirty="0"/>
          </a:p>
          <a:p>
            <a:br>
              <a:rPr lang="en-US" dirty="0"/>
            </a:br>
            <a:endParaRPr lang="en-US" dirty="0"/>
          </a:p>
        </p:txBody>
      </p:sp>
      <p:pic>
        <p:nvPicPr>
          <p:cNvPr id="6" name="Content Placeholder 5">
            <a:extLst>
              <a:ext uri="{FF2B5EF4-FFF2-40B4-BE49-F238E27FC236}">
                <a16:creationId xmlns:a16="http://schemas.microsoft.com/office/drawing/2014/main" id="{A33EA00C-8253-BEE7-5C8A-BE10B0A7DF64}"/>
              </a:ext>
            </a:extLst>
          </p:cNvPr>
          <p:cNvPicPr>
            <a:picLocks noGrp="1" noChangeAspect="1"/>
          </p:cNvPicPr>
          <p:nvPr>
            <p:ph sz="half" idx="2"/>
          </p:nvPr>
        </p:nvPicPr>
        <p:blipFill>
          <a:blip r:embed="rId3"/>
          <a:stretch>
            <a:fillRect/>
          </a:stretch>
        </p:blipFill>
        <p:spPr>
          <a:xfrm>
            <a:off x="6334125" y="1979216"/>
            <a:ext cx="5248275" cy="3966368"/>
          </a:xfrm>
          <a:prstGeom prst="rect">
            <a:avLst/>
          </a:prstGeom>
        </p:spPr>
      </p:pic>
      <p:sp>
        <p:nvSpPr>
          <p:cNvPr id="5" name="Slide Number Placeholder 4">
            <a:extLst>
              <a:ext uri="{FF2B5EF4-FFF2-40B4-BE49-F238E27FC236}">
                <a16:creationId xmlns:a16="http://schemas.microsoft.com/office/drawing/2014/main" id="{827D9D73-B642-6A64-96F5-72A9D3635360}"/>
              </a:ext>
            </a:extLst>
          </p:cNvPr>
          <p:cNvSpPr>
            <a:spLocks noGrp="1"/>
          </p:cNvSpPr>
          <p:nvPr>
            <p:ph type="sldNum" sz="quarter" idx="12"/>
          </p:nvPr>
        </p:nvSpPr>
        <p:spPr/>
        <p:txBody>
          <a:bodyPr/>
          <a:lstStyle/>
          <a:p>
            <a:fld id="{EB4B8DE2-A4E8-46E4-8BBF-D75455EFF32C}" type="slidenum">
              <a:rPr lang="en-US" smtClean="0"/>
              <a:pPr/>
              <a:t>3</a:t>
            </a:fld>
            <a:endParaRPr lang="en-US"/>
          </a:p>
        </p:txBody>
      </p:sp>
    </p:spTree>
    <p:extLst>
      <p:ext uri="{BB962C8B-B14F-4D97-AF65-F5344CB8AC3E}">
        <p14:creationId xmlns:p14="http://schemas.microsoft.com/office/powerpoint/2010/main" val="95855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4D44D-484E-F0D9-8D16-07772C9A5302}"/>
              </a:ext>
            </a:extLst>
          </p:cNvPr>
          <p:cNvSpPr>
            <a:spLocks noGrp="1"/>
          </p:cNvSpPr>
          <p:nvPr>
            <p:ph type="title"/>
          </p:nvPr>
        </p:nvSpPr>
        <p:spPr/>
        <p:txBody>
          <a:bodyPr/>
          <a:lstStyle/>
          <a:p>
            <a:r>
              <a:rPr lang="en-US" dirty="0"/>
              <a:t>Business Challenge: Eliminate Developer Friction</a:t>
            </a:r>
          </a:p>
        </p:txBody>
      </p:sp>
      <p:sp>
        <p:nvSpPr>
          <p:cNvPr id="3" name="Slide Number Placeholder 2">
            <a:extLst>
              <a:ext uri="{FF2B5EF4-FFF2-40B4-BE49-F238E27FC236}">
                <a16:creationId xmlns:a16="http://schemas.microsoft.com/office/drawing/2014/main" id="{F8630A51-37D0-D1E4-6555-7F9D213083BC}"/>
              </a:ext>
            </a:extLst>
          </p:cNvPr>
          <p:cNvSpPr>
            <a:spLocks noGrp="1"/>
          </p:cNvSpPr>
          <p:nvPr>
            <p:ph type="sldNum" sz="quarter" idx="12"/>
          </p:nvPr>
        </p:nvSpPr>
        <p:spPr/>
        <p:txBody>
          <a:bodyPr/>
          <a:lstStyle/>
          <a:p>
            <a:fld id="{EB4B8DE2-A4E8-46E4-8BBF-D75455EFF32C}" type="slidenum">
              <a:rPr lang="en-US" smtClean="0"/>
              <a:pPr/>
              <a:t>4</a:t>
            </a:fld>
            <a:endParaRPr lang="en-US"/>
          </a:p>
        </p:txBody>
      </p:sp>
      <p:sp>
        <p:nvSpPr>
          <p:cNvPr id="5" name="TextBox 4">
            <a:extLst>
              <a:ext uri="{FF2B5EF4-FFF2-40B4-BE49-F238E27FC236}">
                <a16:creationId xmlns:a16="http://schemas.microsoft.com/office/drawing/2014/main" id="{379F08D3-0E44-5C93-540C-5E3093EFE187}"/>
              </a:ext>
            </a:extLst>
          </p:cNvPr>
          <p:cNvSpPr txBox="1"/>
          <p:nvPr/>
        </p:nvSpPr>
        <p:spPr>
          <a:xfrm>
            <a:off x="1289957" y="2057400"/>
            <a:ext cx="9356272" cy="3816429"/>
          </a:xfrm>
          <a:prstGeom prst="rect">
            <a:avLst/>
          </a:prstGeom>
          <a:noFill/>
        </p:spPr>
        <p:txBody>
          <a:bodyPr wrap="square" lIns="0" rIns="0" rtlCol="0">
            <a:spAutoFit/>
          </a:bodyPr>
          <a:lstStyle/>
          <a:p>
            <a:pPr algn="l"/>
            <a:r>
              <a:rPr lang="en-US" sz="2800" dirty="0"/>
              <a:t>Developers are blocked , waiting for</a:t>
            </a:r>
          </a:p>
          <a:p>
            <a:pPr algn="l"/>
            <a:r>
              <a:rPr lang="en-US" sz="2800" dirty="0"/>
              <a:t> </a:t>
            </a:r>
          </a:p>
          <a:p>
            <a:pPr marL="342900" indent="-342900" fontAlgn="ctr">
              <a:buFont typeface="Arial" panose="020B0604020202020204" pitchFamily="34" charset="0"/>
              <a:buChar char="•"/>
            </a:pPr>
            <a:r>
              <a:rPr lang="en-US" sz="2400" dirty="0"/>
              <a:t>Provision new environments</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Deploy applications to production</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Configure access permissions</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Troubleshoot deployment issues</a:t>
            </a:r>
          </a:p>
          <a:p>
            <a:pPr algn="l"/>
            <a:endParaRPr lang="en-US" dirty="0" err="1"/>
          </a:p>
        </p:txBody>
      </p:sp>
    </p:spTree>
    <p:extLst>
      <p:ext uri="{BB962C8B-B14F-4D97-AF65-F5344CB8AC3E}">
        <p14:creationId xmlns:p14="http://schemas.microsoft.com/office/powerpoint/2010/main" val="208090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B03E2-9226-0F6A-4913-C9CBBBB902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95A8F-B7EB-E7D1-5C65-5CFC5405E959}"/>
              </a:ext>
            </a:extLst>
          </p:cNvPr>
          <p:cNvSpPr>
            <a:spLocks noGrp="1"/>
          </p:cNvSpPr>
          <p:nvPr>
            <p:ph type="title"/>
          </p:nvPr>
        </p:nvSpPr>
        <p:spPr/>
        <p:txBody>
          <a:bodyPr/>
          <a:lstStyle/>
          <a:p>
            <a:r>
              <a:rPr lang="en-US" dirty="0"/>
              <a:t>Business Goals</a:t>
            </a:r>
          </a:p>
        </p:txBody>
      </p:sp>
      <p:sp>
        <p:nvSpPr>
          <p:cNvPr id="3" name="Slide Number Placeholder 2">
            <a:extLst>
              <a:ext uri="{FF2B5EF4-FFF2-40B4-BE49-F238E27FC236}">
                <a16:creationId xmlns:a16="http://schemas.microsoft.com/office/drawing/2014/main" id="{7BA550D9-D395-27E9-78B8-B130014E1069}"/>
              </a:ext>
            </a:extLst>
          </p:cNvPr>
          <p:cNvSpPr>
            <a:spLocks noGrp="1"/>
          </p:cNvSpPr>
          <p:nvPr>
            <p:ph type="sldNum" sz="quarter" idx="12"/>
          </p:nvPr>
        </p:nvSpPr>
        <p:spPr/>
        <p:txBody>
          <a:bodyPr/>
          <a:lstStyle/>
          <a:p>
            <a:fld id="{EB4B8DE2-A4E8-46E4-8BBF-D75455EFF32C}" type="slidenum">
              <a:rPr lang="en-US" smtClean="0"/>
              <a:pPr/>
              <a:t>5</a:t>
            </a:fld>
            <a:endParaRPr lang="en-US"/>
          </a:p>
        </p:txBody>
      </p:sp>
      <p:sp>
        <p:nvSpPr>
          <p:cNvPr id="5" name="TextBox 4">
            <a:extLst>
              <a:ext uri="{FF2B5EF4-FFF2-40B4-BE49-F238E27FC236}">
                <a16:creationId xmlns:a16="http://schemas.microsoft.com/office/drawing/2014/main" id="{68BCBC92-A5CF-A638-A70F-879CF103560A}"/>
              </a:ext>
            </a:extLst>
          </p:cNvPr>
          <p:cNvSpPr txBox="1"/>
          <p:nvPr/>
        </p:nvSpPr>
        <p:spPr>
          <a:xfrm>
            <a:off x="1257299" y="1449932"/>
            <a:ext cx="10646229" cy="4801314"/>
          </a:xfrm>
          <a:prstGeom prst="rect">
            <a:avLst/>
          </a:prstGeom>
          <a:noFill/>
        </p:spPr>
        <p:txBody>
          <a:bodyPr wrap="square" lIns="0" rIns="0" rtlCol="0">
            <a:spAutoFit/>
          </a:bodyPr>
          <a:lstStyle/>
          <a:p>
            <a:pPr marL="285750" indent="-285750" fontAlgn="ctr">
              <a:buFont typeface="Arial" panose="020B0604020202020204" pitchFamily="34" charset="0"/>
              <a:buChar char="•"/>
            </a:pPr>
            <a:endParaRPr lang="en-US" sz="2400" dirty="0"/>
          </a:p>
          <a:p>
            <a:pPr marL="285750" indent="-285750" fontAlgn="ctr">
              <a:buFont typeface="Arial" panose="020B0604020202020204" pitchFamily="34" charset="0"/>
              <a:buChar char="•"/>
            </a:pPr>
            <a:r>
              <a:rPr lang="en-US" sz="2400" dirty="0"/>
              <a:t>Reduce Developer Friction </a:t>
            </a:r>
          </a:p>
          <a:p>
            <a:pPr marL="285750" indent="-285750" fontAlgn="ctr">
              <a:buFont typeface="Arial" panose="020B0604020202020204" pitchFamily="34" charset="0"/>
              <a:buChar char="•"/>
            </a:pPr>
            <a:endParaRPr lang="en-US" sz="2400" dirty="0"/>
          </a:p>
          <a:p>
            <a:pPr marL="285750" indent="-285750" fontAlgn="ctr">
              <a:buFont typeface="Arial" panose="020B0604020202020204" pitchFamily="34" charset="0"/>
              <a:buChar char="•"/>
            </a:pPr>
            <a:r>
              <a:rPr lang="en-US" sz="2400" dirty="0"/>
              <a:t>Accelerate Time-to-Market  </a:t>
            </a:r>
          </a:p>
          <a:p>
            <a:pPr marL="285750" indent="-285750" fontAlgn="ctr">
              <a:buFont typeface="Arial" panose="020B0604020202020204" pitchFamily="34" charset="0"/>
              <a:buChar char="•"/>
            </a:pPr>
            <a:endParaRPr lang="en-US" sz="2400" dirty="0"/>
          </a:p>
          <a:p>
            <a:pPr marL="285750" indent="-285750" fontAlgn="ctr">
              <a:buFont typeface="Arial" panose="020B0604020202020204" pitchFamily="34" charset="0"/>
              <a:buChar char="•"/>
            </a:pPr>
            <a:r>
              <a:rPr lang="en-US" sz="2400" dirty="0"/>
              <a:t>Improve Developer Experience </a:t>
            </a:r>
          </a:p>
          <a:p>
            <a:pPr marL="285750" indent="-285750" fontAlgn="ctr">
              <a:buFont typeface="Arial" panose="020B0604020202020204" pitchFamily="34" charset="0"/>
              <a:buChar char="•"/>
            </a:pPr>
            <a:endParaRPr lang="en-US" sz="2400" dirty="0"/>
          </a:p>
          <a:p>
            <a:pPr marL="285750" indent="-285750" fontAlgn="ctr">
              <a:buFont typeface="Arial" panose="020B0604020202020204" pitchFamily="34" charset="0"/>
              <a:buChar char="•"/>
            </a:pPr>
            <a:r>
              <a:rPr lang="en-US" sz="2400" dirty="0"/>
              <a:t>Scale Platform Operations </a:t>
            </a:r>
          </a:p>
          <a:p>
            <a:pPr marL="285750" indent="-285750" fontAlgn="ctr">
              <a:buFont typeface="Arial" panose="020B0604020202020204" pitchFamily="34" charset="0"/>
              <a:buChar char="•"/>
            </a:pPr>
            <a:endParaRPr lang="en-US" sz="2400" dirty="0"/>
          </a:p>
          <a:p>
            <a:pPr marL="285750" indent="-285750" fontAlgn="ctr">
              <a:buFont typeface="Arial" panose="020B0604020202020204" pitchFamily="34" charset="0"/>
              <a:buChar char="•"/>
            </a:pPr>
            <a:r>
              <a:rPr lang="en-US" sz="2400" dirty="0"/>
              <a:t>Enhance Security &amp; Compliance </a:t>
            </a:r>
          </a:p>
          <a:p>
            <a:pPr marL="285750" indent="-285750" fontAlgn="ctr">
              <a:buFont typeface="Arial" panose="020B0604020202020204" pitchFamily="34" charset="0"/>
              <a:buChar char="•"/>
            </a:pPr>
            <a:endParaRPr lang="en-US" sz="2400" dirty="0"/>
          </a:p>
          <a:p>
            <a:pPr marL="285750" indent="-285750" fontAlgn="ctr">
              <a:buFont typeface="Arial" panose="020B0604020202020204" pitchFamily="34" charset="0"/>
              <a:buChar char="•"/>
            </a:pPr>
            <a:r>
              <a:rPr lang="en-US" sz="2400" dirty="0"/>
              <a:t>Reduce Operational Overhead  </a:t>
            </a:r>
          </a:p>
          <a:p>
            <a:pPr algn="l"/>
            <a:endParaRPr lang="en-US" dirty="0" err="1"/>
          </a:p>
        </p:txBody>
      </p:sp>
    </p:spTree>
    <p:extLst>
      <p:ext uri="{BB962C8B-B14F-4D97-AF65-F5344CB8AC3E}">
        <p14:creationId xmlns:p14="http://schemas.microsoft.com/office/powerpoint/2010/main" val="618244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F3486-B39E-DAFF-6BF5-BA585348DDF0}"/>
              </a:ext>
            </a:extLst>
          </p:cNvPr>
          <p:cNvSpPr>
            <a:spLocks noGrp="1"/>
          </p:cNvSpPr>
          <p:nvPr>
            <p:ph type="title"/>
          </p:nvPr>
        </p:nvSpPr>
        <p:spPr>
          <a:xfrm>
            <a:off x="609600" y="914401"/>
            <a:ext cx="5334000" cy="978729"/>
          </a:xfrm>
        </p:spPr>
        <p:txBody>
          <a:bodyPr/>
          <a:lstStyle/>
          <a:p>
            <a:r>
              <a:rPr lang="en-US" dirty="0"/>
              <a:t>Tech Design: Centralized Control with Hub-Spoke</a:t>
            </a:r>
          </a:p>
        </p:txBody>
      </p:sp>
      <p:sp>
        <p:nvSpPr>
          <p:cNvPr id="3" name="Content Placeholder 2">
            <a:extLst>
              <a:ext uri="{FF2B5EF4-FFF2-40B4-BE49-F238E27FC236}">
                <a16:creationId xmlns:a16="http://schemas.microsoft.com/office/drawing/2014/main" id="{564D5989-501D-66AB-73A3-356DFDD8569E}"/>
              </a:ext>
            </a:extLst>
          </p:cNvPr>
          <p:cNvSpPr>
            <a:spLocks noGrp="1"/>
          </p:cNvSpPr>
          <p:nvPr>
            <p:ph idx="1"/>
          </p:nvPr>
        </p:nvSpPr>
        <p:spPr>
          <a:xfrm>
            <a:off x="609600" y="2171700"/>
            <a:ext cx="5334000" cy="3111621"/>
          </a:xfrm>
        </p:spPr>
        <p:txBody>
          <a:bodyPr/>
          <a:lstStyle/>
          <a:p>
            <a:r>
              <a:rPr lang="en-US" dirty="0"/>
              <a:t>• Hub Cluster</a:t>
            </a:r>
          </a:p>
          <a:p>
            <a:br>
              <a:rPr lang="en-US" dirty="0"/>
            </a:br>
            <a:r>
              <a:rPr lang="en-US" dirty="0"/>
              <a:t>• Spoke Clusters</a:t>
            </a:r>
          </a:p>
          <a:p>
            <a:br>
              <a:rPr lang="en-US" dirty="0"/>
            </a:br>
            <a:r>
              <a:rPr lang="en-US" dirty="0"/>
              <a:t>• Cross-Cluster Connectivity</a:t>
            </a:r>
          </a:p>
          <a:p>
            <a:br>
              <a:rPr lang="en-US" dirty="0"/>
            </a:br>
            <a:r>
              <a:rPr lang="en-US" dirty="0"/>
              <a:t>• Centralized Management</a:t>
            </a:r>
          </a:p>
        </p:txBody>
      </p:sp>
      <p:sp>
        <p:nvSpPr>
          <p:cNvPr id="4" name="Picture Placeholder 3">
            <a:extLst>
              <a:ext uri="{FF2B5EF4-FFF2-40B4-BE49-F238E27FC236}">
                <a16:creationId xmlns:a16="http://schemas.microsoft.com/office/drawing/2014/main" id="{B5DB3BB5-367D-59A8-09A4-AE662BDB30DC}"/>
              </a:ext>
            </a:extLst>
          </p:cNvPr>
          <p:cNvSpPr>
            <a:spLocks noGrp="1"/>
          </p:cNvSpPr>
          <p:nvPr>
            <p:ph type="pic" sz="quarter" idx="10"/>
          </p:nvPr>
        </p:nvSpPr>
        <p:spPr/>
        <p:txBody>
          <a:bodyPr/>
          <a:lstStyle/>
          <a:p>
            <a:endParaRPr lang="en-US"/>
          </a:p>
        </p:txBody>
      </p:sp>
      <p:sp>
        <p:nvSpPr>
          <p:cNvPr id="5" name="Slide Number Placeholder 4">
            <a:extLst>
              <a:ext uri="{FF2B5EF4-FFF2-40B4-BE49-F238E27FC236}">
                <a16:creationId xmlns:a16="http://schemas.microsoft.com/office/drawing/2014/main" id="{3904B142-F38A-8991-6FE9-F67082DE7F35}"/>
              </a:ext>
            </a:extLst>
          </p:cNvPr>
          <p:cNvSpPr>
            <a:spLocks noGrp="1"/>
          </p:cNvSpPr>
          <p:nvPr>
            <p:ph type="sldNum" sz="quarter" idx="13"/>
          </p:nvPr>
        </p:nvSpPr>
        <p:spPr/>
        <p:txBody>
          <a:bodyPr/>
          <a:lstStyle/>
          <a:p>
            <a:fld id="{EB4B8DE2-A4E8-46E4-8BBF-D75455EFF32C}" type="slidenum">
              <a:rPr lang="en-US" smtClean="0"/>
              <a:pPr/>
              <a:t>6</a:t>
            </a:fld>
            <a:endParaRPr lang="en-US"/>
          </a:p>
        </p:txBody>
      </p:sp>
      <p:pic>
        <p:nvPicPr>
          <p:cNvPr id="8" name="Picture 7">
            <a:extLst>
              <a:ext uri="{FF2B5EF4-FFF2-40B4-BE49-F238E27FC236}">
                <a16:creationId xmlns:a16="http://schemas.microsoft.com/office/drawing/2014/main" id="{B4D4D4A7-145C-CD7D-2C97-04B6148BBE7C}"/>
              </a:ext>
            </a:extLst>
          </p:cNvPr>
          <p:cNvPicPr>
            <a:picLocks noChangeAspect="1"/>
          </p:cNvPicPr>
          <p:nvPr/>
        </p:nvPicPr>
        <p:blipFill>
          <a:blip r:embed="rId3"/>
          <a:stretch>
            <a:fillRect/>
          </a:stretch>
        </p:blipFill>
        <p:spPr>
          <a:xfrm>
            <a:off x="6248400" y="1779815"/>
            <a:ext cx="5984471" cy="4038599"/>
          </a:xfrm>
          <a:prstGeom prst="rect">
            <a:avLst/>
          </a:prstGeom>
        </p:spPr>
      </p:pic>
    </p:spTree>
    <p:extLst>
      <p:ext uri="{BB962C8B-B14F-4D97-AF65-F5344CB8AC3E}">
        <p14:creationId xmlns:p14="http://schemas.microsoft.com/office/powerpoint/2010/main" val="148966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BC9D0-AFDE-EB7E-D22E-89DDD3CF75C0}"/>
              </a:ext>
            </a:extLst>
          </p:cNvPr>
          <p:cNvSpPr>
            <a:spLocks noGrp="1"/>
          </p:cNvSpPr>
          <p:nvPr>
            <p:ph type="title"/>
          </p:nvPr>
        </p:nvSpPr>
        <p:spPr/>
        <p:txBody>
          <a:bodyPr/>
          <a:lstStyle/>
          <a:p>
            <a:r>
              <a:rPr lang="en-US" dirty="0"/>
              <a:t>Tech Design: Self Service Through Automation</a:t>
            </a:r>
          </a:p>
        </p:txBody>
      </p:sp>
      <p:sp>
        <p:nvSpPr>
          <p:cNvPr id="3" name="Text Placeholder 2">
            <a:extLst>
              <a:ext uri="{FF2B5EF4-FFF2-40B4-BE49-F238E27FC236}">
                <a16:creationId xmlns:a16="http://schemas.microsoft.com/office/drawing/2014/main" id="{21FEC970-CC7A-C6B2-DF25-BDA77757616B}"/>
              </a:ext>
            </a:extLst>
          </p:cNvPr>
          <p:cNvSpPr>
            <a:spLocks noGrp="1"/>
          </p:cNvSpPr>
          <p:nvPr>
            <p:ph type="body" sz="quarter" idx="10"/>
          </p:nvPr>
        </p:nvSpPr>
        <p:spPr>
          <a:xfrm>
            <a:off x="609600" y="1714500"/>
            <a:ext cx="10972800" cy="3625608"/>
          </a:xfrm>
        </p:spPr>
        <p:txBody>
          <a:bodyPr/>
          <a:lstStyle/>
          <a:p>
            <a:pPr fontAlgn="ctr"/>
            <a:endParaRPr lang="en-US" dirty="0"/>
          </a:p>
          <a:p>
            <a:pPr fontAlgn="ctr"/>
            <a:r>
              <a:rPr lang="en-US" dirty="0"/>
              <a:t>Cluster Registration: New environments automatically register via Git commits</a:t>
            </a:r>
          </a:p>
          <a:p>
            <a:pPr fontAlgn="ctr"/>
            <a:r>
              <a:rPr lang="en-US" dirty="0"/>
              <a:t>Team Onboarding: Developers provide team info in git and get their own namespace, project, and deployment pipeline</a:t>
            </a:r>
          </a:p>
          <a:p>
            <a:pPr fontAlgn="ctr"/>
            <a:r>
              <a:rPr lang="en-US" dirty="0"/>
              <a:t>Application Deployment: Developers deploy through Git</a:t>
            </a:r>
          </a:p>
          <a:p>
            <a:endParaRPr lang="en-US" dirty="0"/>
          </a:p>
        </p:txBody>
      </p:sp>
      <p:sp>
        <p:nvSpPr>
          <p:cNvPr id="4" name="Slide Number Placeholder 3">
            <a:extLst>
              <a:ext uri="{FF2B5EF4-FFF2-40B4-BE49-F238E27FC236}">
                <a16:creationId xmlns:a16="http://schemas.microsoft.com/office/drawing/2014/main" id="{3625AA97-E61F-D361-AE6E-E0503986F366}"/>
              </a:ext>
            </a:extLst>
          </p:cNvPr>
          <p:cNvSpPr>
            <a:spLocks noGrp="1"/>
          </p:cNvSpPr>
          <p:nvPr>
            <p:ph type="sldNum" sz="quarter" idx="13"/>
          </p:nvPr>
        </p:nvSpPr>
        <p:spPr/>
        <p:txBody>
          <a:bodyPr/>
          <a:lstStyle/>
          <a:p>
            <a:fld id="{EB4B8DE2-A4E8-46E4-8BBF-D75455EFF32C}" type="slidenum">
              <a:rPr lang="en-US" smtClean="0"/>
              <a:pPr/>
              <a:t>7</a:t>
            </a:fld>
            <a:endParaRPr lang="en-US"/>
          </a:p>
        </p:txBody>
      </p:sp>
    </p:spTree>
    <p:extLst>
      <p:ext uri="{BB962C8B-B14F-4D97-AF65-F5344CB8AC3E}">
        <p14:creationId xmlns:p14="http://schemas.microsoft.com/office/powerpoint/2010/main" val="295010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82C3B-211A-E14C-0046-975FC720F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68FC69-F813-482E-B74D-408F1D92AAEE}"/>
              </a:ext>
            </a:extLst>
          </p:cNvPr>
          <p:cNvSpPr>
            <a:spLocks noGrp="1"/>
          </p:cNvSpPr>
          <p:nvPr>
            <p:ph type="title"/>
          </p:nvPr>
        </p:nvSpPr>
        <p:spPr>
          <a:xfrm>
            <a:off x="609600" y="914401"/>
            <a:ext cx="10972800" cy="535531"/>
          </a:xfrm>
        </p:spPr>
        <p:txBody>
          <a:bodyPr/>
          <a:lstStyle/>
          <a:p>
            <a:r>
              <a:rPr lang="en-US" dirty="0"/>
              <a:t>Tech Design: Multi-Tenancy</a:t>
            </a:r>
          </a:p>
        </p:txBody>
      </p:sp>
      <p:sp>
        <p:nvSpPr>
          <p:cNvPr id="3" name="Text Placeholder 2">
            <a:extLst>
              <a:ext uri="{FF2B5EF4-FFF2-40B4-BE49-F238E27FC236}">
                <a16:creationId xmlns:a16="http://schemas.microsoft.com/office/drawing/2014/main" id="{C450ED9C-3D66-B7ED-B0BB-A88BC640E0B5}"/>
              </a:ext>
            </a:extLst>
          </p:cNvPr>
          <p:cNvSpPr>
            <a:spLocks noGrp="1"/>
          </p:cNvSpPr>
          <p:nvPr>
            <p:ph type="body" sz="quarter" idx="10"/>
          </p:nvPr>
        </p:nvSpPr>
        <p:spPr>
          <a:xfrm>
            <a:off x="609600" y="1714500"/>
            <a:ext cx="10972800" cy="3625608"/>
          </a:xfrm>
        </p:spPr>
        <p:txBody>
          <a:bodyPr/>
          <a:lstStyle/>
          <a:p>
            <a:pPr fontAlgn="ctr"/>
            <a:endParaRPr lang="en-US" dirty="0"/>
          </a:p>
          <a:p>
            <a:pPr fontAlgn="ctr"/>
            <a:r>
              <a:rPr lang="en-US" dirty="0" err="1"/>
              <a:t>ArgoCD</a:t>
            </a:r>
            <a:r>
              <a:rPr lang="en-US" dirty="0"/>
              <a:t> Projects: Automatic team isolation and resource boundaries</a:t>
            </a:r>
          </a:p>
          <a:p>
            <a:pPr fontAlgn="ctr"/>
            <a:r>
              <a:rPr lang="en-US" dirty="0"/>
              <a:t>RBAC Integration: AWS SSO provides role-based access (Team Lead, Developer, DevOps)</a:t>
            </a:r>
          </a:p>
          <a:p>
            <a:pPr fontAlgn="ctr"/>
            <a:r>
              <a:rPr lang="en-US" dirty="0"/>
              <a:t>Namespace Isolation: Each team gets their own secure workspace</a:t>
            </a:r>
          </a:p>
          <a:p>
            <a:endParaRPr lang="en-US" dirty="0"/>
          </a:p>
        </p:txBody>
      </p:sp>
      <p:sp>
        <p:nvSpPr>
          <p:cNvPr id="4" name="Slide Number Placeholder 3">
            <a:extLst>
              <a:ext uri="{FF2B5EF4-FFF2-40B4-BE49-F238E27FC236}">
                <a16:creationId xmlns:a16="http://schemas.microsoft.com/office/drawing/2014/main" id="{265021EF-E356-CD34-2F5F-21C9538922BE}"/>
              </a:ext>
            </a:extLst>
          </p:cNvPr>
          <p:cNvSpPr>
            <a:spLocks noGrp="1"/>
          </p:cNvSpPr>
          <p:nvPr>
            <p:ph type="sldNum" sz="quarter" idx="13"/>
          </p:nvPr>
        </p:nvSpPr>
        <p:spPr/>
        <p:txBody>
          <a:bodyPr/>
          <a:lstStyle/>
          <a:p>
            <a:fld id="{EB4B8DE2-A4E8-46E4-8BBF-D75455EFF32C}" type="slidenum">
              <a:rPr lang="en-US" smtClean="0"/>
              <a:pPr/>
              <a:t>8</a:t>
            </a:fld>
            <a:endParaRPr lang="en-US"/>
          </a:p>
        </p:txBody>
      </p:sp>
    </p:spTree>
    <p:extLst>
      <p:ext uri="{BB962C8B-B14F-4D97-AF65-F5344CB8AC3E}">
        <p14:creationId xmlns:p14="http://schemas.microsoft.com/office/powerpoint/2010/main" val="2918226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53D65-9A63-49F1-E387-F029C690F7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56C905-A002-34F7-BC8A-06878D52D7FA}"/>
              </a:ext>
            </a:extLst>
          </p:cNvPr>
          <p:cNvSpPr>
            <a:spLocks noGrp="1"/>
          </p:cNvSpPr>
          <p:nvPr>
            <p:ph type="title"/>
          </p:nvPr>
        </p:nvSpPr>
        <p:spPr>
          <a:xfrm>
            <a:off x="609600" y="914401"/>
            <a:ext cx="10972800" cy="535531"/>
          </a:xfrm>
        </p:spPr>
        <p:txBody>
          <a:bodyPr/>
          <a:lstStyle/>
          <a:p>
            <a:r>
              <a:rPr lang="en-US" dirty="0"/>
              <a:t>Tech Design: Security &amp; Governance Guardrails</a:t>
            </a:r>
          </a:p>
        </p:txBody>
      </p:sp>
      <p:sp>
        <p:nvSpPr>
          <p:cNvPr id="3" name="Text Placeholder 2">
            <a:extLst>
              <a:ext uri="{FF2B5EF4-FFF2-40B4-BE49-F238E27FC236}">
                <a16:creationId xmlns:a16="http://schemas.microsoft.com/office/drawing/2014/main" id="{84DC870E-3B61-1EAE-5AE6-0EA11A7BC01F}"/>
              </a:ext>
            </a:extLst>
          </p:cNvPr>
          <p:cNvSpPr>
            <a:spLocks noGrp="1"/>
          </p:cNvSpPr>
          <p:nvPr>
            <p:ph type="body" sz="quarter" idx="10"/>
          </p:nvPr>
        </p:nvSpPr>
        <p:spPr>
          <a:xfrm>
            <a:off x="609600" y="1714500"/>
            <a:ext cx="10972800" cy="5444567"/>
          </a:xfrm>
        </p:spPr>
        <p:txBody>
          <a:bodyPr/>
          <a:lstStyle/>
          <a:p>
            <a:pPr marL="342900" indent="-342900" fontAlgn="ctr">
              <a:buFont typeface="Arial" panose="020B0604020202020204" pitchFamily="34" charset="0"/>
              <a:buChar char="•"/>
            </a:pPr>
            <a:r>
              <a:rPr lang="en-US" b="1" dirty="0"/>
              <a:t>ECR-Only Deployments</a:t>
            </a:r>
          </a:p>
          <a:p>
            <a:pPr marL="342900" indent="-342900" fontAlgn="ctr">
              <a:buFont typeface="Arial" panose="020B0604020202020204" pitchFamily="34" charset="0"/>
              <a:buChar char="•"/>
            </a:pPr>
            <a:r>
              <a:rPr lang="en-US" b="1" dirty="0"/>
              <a:t>Default Project Lockdown</a:t>
            </a:r>
            <a:endParaRPr lang="en-US" dirty="0"/>
          </a:p>
          <a:p>
            <a:pPr marL="342900" indent="-342900" fontAlgn="ctr">
              <a:buFont typeface="Arial" panose="020B0604020202020204" pitchFamily="34" charset="0"/>
              <a:buChar char="•"/>
            </a:pPr>
            <a:r>
              <a:rPr lang="en-US" b="1" dirty="0"/>
              <a:t>Resource Governance</a:t>
            </a:r>
            <a:endParaRPr lang="en-US" dirty="0"/>
          </a:p>
          <a:p>
            <a:pPr marL="342900" indent="-342900" fontAlgn="ctr">
              <a:buFont typeface="Arial" panose="020B0604020202020204" pitchFamily="34" charset="0"/>
              <a:buChar char="•"/>
            </a:pPr>
            <a:r>
              <a:rPr lang="en-US" b="1" dirty="0"/>
              <a:t>Network Policies</a:t>
            </a:r>
            <a:endParaRPr lang="en-US" dirty="0"/>
          </a:p>
          <a:p>
            <a:pPr marL="342900" indent="-342900" fontAlgn="ctr">
              <a:buFont typeface="Arial" panose="020B0604020202020204" pitchFamily="34" charset="0"/>
              <a:buChar char="•"/>
            </a:pPr>
            <a:r>
              <a:rPr lang="en-US" b="1" dirty="0"/>
              <a:t>Source Control</a:t>
            </a:r>
            <a:endParaRPr lang="en-US" dirty="0"/>
          </a:p>
          <a:p>
            <a:pPr marL="342900" indent="-342900" fontAlgn="ctr">
              <a:buFont typeface="Arial" panose="020B0604020202020204" pitchFamily="34" charset="0"/>
              <a:buChar char="•"/>
            </a:pPr>
            <a:r>
              <a:rPr lang="en-US" b="1" dirty="0"/>
              <a:t>Destination Control</a:t>
            </a:r>
            <a:endParaRPr lang="en-US" dirty="0"/>
          </a:p>
          <a:p>
            <a:pPr marL="342900" indent="-342900" fontAlgn="ctr">
              <a:buFont typeface="Arial" panose="020B0604020202020204" pitchFamily="34" charset="0"/>
              <a:buChar char="•"/>
            </a:pPr>
            <a:r>
              <a:rPr lang="en-US" b="1" dirty="0"/>
              <a:t>Group-Based Access</a:t>
            </a:r>
            <a:endParaRPr lang="en-US" dirty="0"/>
          </a:p>
          <a:p>
            <a:endParaRPr lang="en-US" dirty="0"/>
          </a:p>
        </p:txBody>
      </p:sp>
      <p:sp>
        <p:nvSpPr>
          <p:cNvPr id="4" name="Slide Number Placeholder 3">
            <a:extLst>
              <a:ext uri="{FF2B5EF4-FFF2-40B4-BE49-F238E27FC236}">
                <a16:creationId xmlns:a16="http://schemas.microsoft.com/office/drawing/2014/main" id="{279C7F00-3E87-E43B-BE58-5ABF6A9ACA02}"/>
              </a:ext>
            </a:extLst>
          </p:cNvPr>
          <p:cNvSpPr>
            <a:spLocks noGrp="1"/>
          </p:cNvSpPr>
          <p:nvPr>
            <p:ph type="sldNum" sz="quarter" idx="13"/>
          </p:nvPr>
        </p:nvSpPr>
        <p:spPr/>
        <p:txBody>
          <a:bodyPr/>
          <a:lstStyle/>
          <a:p>
            <a:fld id="{EB4B8DE2-A4E8-46E4-8BBF-D75455EFF32C}" type="slidenum">
              <a:rPr lang="en-US" smtClean="0"/>
              <a:pPr/>
              <a:t>9</a:t>
            </a:fld>
            <a:endParaRPr lang="en-US"/>
          </a:p>
        </p:txBody>
      </p:sp>
    </p:spTree>
    <p:extLst>
      <p:ext uri="{BB962C8B-B14F-4D97-AF65-F5344CB8AC3E}">
        <p14:creationId xmlns:p14="http://schemas.microsoft.com/office/powerpoint/2010/main" val="412356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55" id="{7742EFB1-5D65-BC43-8C5A-52FA295D9C6D}" vid="{5211384F-8CF6-A242-84FF-8111C087FB4B}"/>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 Confidential Dark</Template>
  <TotalTime>6803</TotalTime>
  <Words>1824</Words>
  <Application>Microsoft Macintosh PowerPoint</Application>
  <PresentationFormat>Widescreen</PresentationFormat>
  <Paragraphs>140</Paragraphs>
  <Slides>11</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Lucida Console</vt:lpstr>
      <vt:lpstr>Arial</vt:lpstr>
      <vt:lpstr>Amazon Ember Regular</vt:lpstr>
      <vt:lpstr>Amazon Ember</vt:lpstr>
      <vt:lpstr>Amazon Ember Display</vt:lpstr>
      <vt:lpstr>Wingdings</vt:lpstr>
      <vt:lpstr>AWS Confidential Dark</vt:lpstr>
      <vt:lpstr>Argo CD on EKS</vt:lpstr>
      <vt:lpstr>Agenda</vt:lpstr>
      <vt:lpstr>Argo CD Capability</vt:lpstr>
      <vt:lpstr>Business Challenge: Eliminate Developer Friction</vt:lpstr>
      <vt:lpstr>Business Goals</vt:lpstr>
      <vt:lpstr>Tech Design: Centralized Control with Hub-Spoke</vt:lpstr>
      <vt:lpstr>Tech Design: Self Service Through Automation</vt:lpstr>
      <vt:lpstr>Tech Design: Multi-Tenancy</vt:lpstr>
      <vt:lpstr>Tech Design: Security &amp; Governance Guardrails</vt:lpstr>
      <vt:lpstr>Workshop Journey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creator>Microsoft Office User</dc:creator>
  <cp:lastModifiedBy>Patil, Satish</cp:lastModifiedBy>
  <cp:revision>90</cp:revision>
  <dcterms:created xsi:type="dcterms:W3CDTF">2022-07-04T08:07:57Z</dcterms:created>
  <dcterms:modified xsi:type="dcterms:W3CDTF">2026-02-10T21:02:53Z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9e68092-05df-4271-8e3e-b2a4c82ba797_Enabled">
    <vt:lpwstr>true</vt:lpwstr>
  </property>
  <property fmtid="{D5CDD505-2E9C-101B-9397-08002B2CF9AE}" pid="3" name="MSIP_Label_19e68092-05df-4271-8e3e-b2a4c82ba797_SetDate">
    <vt:lpwstr>2026-02-10T18:04:51Z</vt:lpwstr>
  </property>
  <property fmtid="{D5CDD505-2E9C-101B-9397-08002B2CF9AE}" pid="4" name="MSIP_Label_19e68092-05df-4271-8e3e-b2a4c82ba797_Method">
    <vt:lpwstr>Standard</vt:lpwstr>
  </property>
  <property fmtid="{D5CDD505-2E9C-101B-9397-08002B2CF9AE}" pid="5" name="MSIP_Label_19e68092-05df-4271-8e3e-b2a4c82ba797_Name">
    <vt:lpwstr>Amazon Confidential</vt:lpwstr>
  </property>
  <property fmtid="{D5CDD505-2E9C-101B-9397-08002B2CF9AE}" pid="6" name="MSIP_Label_19e68092-05df-4271-8e3e-b2a4c82ba797_SiteId">
    <vt:lpwstr>5280104a-472d-4538-9ccf-1e1d0efe8b1b</vt:lpwstr>
  </property>
  <property fmtid="{D5CDD505-2E9C-101B-9397-08002B2CF9AE}" pid="7" name="MSIP_Label_19e68092-05df-4271-8e3e-b2a4c82ba797_ActionId">
    <vt:lpwstr>2cd2096d-e3e8-4eef-9f63-17a1f2ccb2ab</vt:lpwstr>
  </property>
  <property fmtid="{D5CDD505-2E9C-101B-9397-08002B2CF9AE}" pid="8" name="MSIP_Label_19e68092-05df-4271-8e3e-b2a4c82ba797_ContentBits">
    <vt:lpwstr>0</vt:lpwstr>
  </property>
  <property fmtid="{D5CDD505-2E9C-101B-9397-08002B2CF9AE}" pid="9" name="MSIP_Label_19e68092-05df-4271-8e3e-b2a4c82ba797_Tag">
    <vt:lpwstr>50, 3, 0, 1</vt:lpwstr>
  </property>
</Properties>
</file>